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9"/>
  </p:notesMasterIdLst>
  <p:sldIdLst>
    <p:sldId id="280" r:id="rId2"/>
    <p:sldId id="282" r:id="rId3"/>
    <p:sldId id="284" r:id="rId4"/>
    <p:sldId id="291" r:id="rId5"/>
    <p:sldId id="256" r:id="rId6"/>
    <p:sldId id="273" r:id="rId7"/>
    <p:sldId id="275" r:id="rId8"/>
    <p:sldId id="296" r:id="rId9"/>
    <p:sldId id="298" r:id="rId10"/>
    <p:sldId id="260" r:id="rId11"/>
    <p:sldId id="261" r:id="rId12"/>
    <p:sldId id="263" r:id="rId13"/>
    <p:sldId id="262" r:id="rId14"/>
    <p:sldId id="265" r:id="rId15"/>
    <p:sldId id="266" r:id="rId16"/>
    <p:sldId id="268" r:id="rId17"/>
    <p:sldId id="278" r:id="rId18"/>
    <p:sldId id="300" r:id="rId19"/>
    <p:sldId id="299" r:id="rId20"/>
    <p:sldId id="294" r:id="rId21"/>
    <p:sldId id="295" r:id="rId22"/>
    <p:sldId id="269" r:id="rId23"/>
    <p:sldId id="301" r:id="rId24"/>
    <p:sldId id="286" r:id="rId25"/>
    <p:sldId id="288" r:id="rId26"/>
    <p:sldId id="290" r:id="rId27"/>
    <p:sldId id="293"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33FF"/>
    <a:srgbClr val="FF7C80"/>
    <a:srgbClr val="66FF99"/>
    <a:srgbClr val="663300"/>
    <a:srgbClr val="FFFFCC"/>
    <a:srgbClr val="990033"/>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6" autoAdjust="0"/>
    <p:restoredTop sz="94728" autoAdjust="0"/>
  </p:normalViewPr>
  <p:slideViewPr>
    <p:cSldViewPr>
      <p:cViewPr varScale="1">
        <p:scale>
          <a:sx n="71" d="100"/>
          <a:sy n="71" d="100"/>
        </p:scale>
        <p:origin x="-5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endParaRPr lang="en-U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endParaRPr lang="en-U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endParaRPr lang="en-U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fld id="{BBC22D97-7435-4001-B56B-79D3C714DB2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650A0A-B9DA-4103-8D22-56132AD17613}" type="slidenum">
              <a:rPr lang="en-US"/>
              <a:pPr/>
              <a:t>7</a:t>
            </a:fld>
            <a:endParaRPr lang="en-US"/>
          </a:p>
        </p:txBody>
      </p:sp>
      <p:sp>
        <p:nvSpPr>
          <p:cNvPr id="35842" name="Rectangle 2"/>
          <p:cNvSpPr>
            <a:spLocks noRot="1" noChangeArrowheads="1" noTextEdit="1"/>
          </p:cNvSpPr>
          <p:nvPr>
            <p:ph type="sldImg"/>
          </p:nvPr>
        </p:nvSpPr>
        <p:spPr>
          <a:xfrm>
            <a:off x="1144588" y="685800"/>
            <a:ext cx="4572000" cy="3429000"/>
          </a:xfrm>
          <a:ln/>
        </p:spPr>
      </p:sp>
      <p:sp>
        <p:nvSpPr>
          <p:cNvPr id="35843" name="Rectangle 3"/>
          <p:cNvSpPr>
            <a:spLocks noGrp="1" noChangeArrowheads="1"/>
          </p:cNvSpPr>
          <p:nvPr>
            <p:ph type="body" idx="1"/>
          </p:nvPr>
        </p:nvSpPr>
        <p:spPr/>
        <p:txBody>
          <a:bodyPr/>
          <a:lstStyle/>
          <a:p>
            <a:r>
              <a:rPr lang="en-US"/>
              <a:t>when the learner experiences neither boredom or anxiety and when the learner is neither over- nor underchallenged.</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4E38B2-90DD-4F9A-9C4C-EE97641F047E}" type="slidenum">
              <a:rPr lang="en-US"/>
              <a:pPr/>
              <a:t>18</a:t>
            </a:fld>
            <a:endParaRPr lang="en-U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r>
              <a:rPr lang="en-US"/>
              <a:t>Sticky notes, red light ect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7586" name="Group 2"/>
          <p:cNvGrpSpPr>
            <a:grpSpLocks/>
          </p:cNvGrpSpPr>
          <p:nvPr/>
        </p:nvGrpSpPr>
        <p:grpSpPr bwMode="auto">
          <a:xfrm>
            <a:off x="0" y="0"/>
            <a:ext cx="9144000" cy="6858000"/>
            <a:chOff x="0" y="0"/>
            <a:chExt cx="5760" cy="4320"/>
          </a:xfrm>
        </p:grpSpPr>
        <p:sp>
          <p:nvSpPr>
            <p:cNvPr id="67587"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67588"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eaLnBrk="1" hangingPunct="1"/>
              <a:endParaRPr lang="en-US" sz="2400">
                <a:latin typeface="Times New Roman" pitchFamily="18" charset="0"/>
              </a:endParaRPr>
            </a:p>
          </p:txBody>
        </p:sp>
        <p:grpSp>
          <p:nvGrpSpPr>
            <p:cNvPr id="67589" name="Group 5"/>
            <p:cNvGrpSpPr>
              <a:grpSpLocks/>
            </p:cNvGrpSpPr>
            <p:nvPr/>
          </p:nvGrpSpPr>
          <p:grpSpPr bwMode="auto">
            <a:xfrm>
              <a:off x="0" y="672"/>
              <a:ext cx="1806" cy="1989"/>
              <a:chOff x="0" y="672"/>
              <a:chExt cx="1806" cy="1989"/>
            </a:xfrm>
          </p:grpSpPr>
          <p:sp>
            <p:nvSpPr>
              <p:cNvPr id="67590"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eaLnBrk="1" hangingPunct="1"/>
                <a:endParaRPr lang="en-US" sz="2400">
                  <a:latin typeface="Times New Roman" pitchFamily="18" charset="0"/>
                </a:endParaRPr>
              </a:p>
            </p:txBody>
          </p:sp>
          <p:sp>
            <p:nvSpPr>
              <p:cNvPr id="67591"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67592"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67593"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eaLnBrk="1" hangingPunct="1"/>
                <a:endParaRPr lang="en-US" sz="2400">
                  <a:latin typeface="Times New Roman" pitchFamily="18" charset="0"/>
                </a:endParaRPr>
              </a:p>
            </p:txBody>
          </p:sp>
          <p:sp>
            <p:nvSpPr>
              <p:cNvPr id="67594"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eaLnBrk="1" hangingPunct="1"/>
                <a:endParaRPr lang="en-US" sz="2400">
                  <a:latin typeface="Times New Roman" pitchFamily="18" charset="0"/>
                </a:endParaRPr>
              </a:p>
            </p:txBody>
          </p:sp>
          <p:sp>
            <p:nvSpPr>
              <p:cNvPr id="67595"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67596"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eaLnBrk="1" hangingPunct="1"/>
                <a:endParaRPr lang="en-US" sz="2400">
                  <a:latin typeface="Times New Roman" pitchFamily="18" charset="0"/>
                </a:endParaRPr>
              </a:p>
            </p:txBody>
          </p:sp>
          <p:sp>
            <p:nvSpPr>
              <p:cNvPr id="67597"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eaLnBrk="1" hangingPunct="1"/>
                <a:endParaRPr lang="en-US" sz="2400">
                  <a:latin typeface="Times New Roman" pitchFamily="18" charset="0"/>
                </a:endParaRPr>
              </a:p>
            </p:txBody>
          </p:sp>
          <p:sp>
            <p:nvSpPr>
              <p:cNvPr id="67598"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67599"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eaLnBrk="1" hangingPunct="1"/>
                <a:endParaRPr lang="en-US" sz="2400">
                  <a:latin typeface="Times New Roman" pitchFamily="18" charset="0"/>
                </a:endParaRPr>
              </a:p>
            </p:txBody>
          </p:sp>
        </p:grpSp>
      </p:grpSp>
      <p:sp>
        <p:nvSpPr>
          <p:cNvPr id="67600" name="Rectangle 16"/>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67601" name="Rectangle 17"/>
          <p:cNvSpPr>
            <a:spLocks noGrp="1" noChangeArrowheads="1"/>
          </p:cNvSpPr>
          <p:nvPr>
            <p:ph type="ftr" sz="quarter" idx="3"/>
          </p:nvPr>
        </p:nvSpPr>
        <p:spPr/>
        <p:txBody>
          <a:bodyPr/>
          <a:lstStyle>
            <a:lvl1pPr>
              <a:defRPr/>
            </a:lvl1pPr>
          </a:lstStyle>
          <a:p>
            <a:endParaRPr lang="en-US"/>
          </a:p>
        </p:txBody>
      </p:sp>
      <p:sp>
        <p:nvSpPr>
          <p:cNvPr id="67602" name="Rectangle 18"/>
          <p:cNvSpPr>
            <a:spLocks noGrp="1" noChangeArrowheads="1"/>
          </p:cNvSpPr>
          <p:nvPr>
            <p:ph type="sldNum" sz="quarter" idx="4"/>
          </p:nvPr>
        </p:nvSpPr>
        <p:spPr/>
        <p:txBody>
          <a:bodyPr/>
          <a:lstStyle>
            <a:lvl1pPr>
              <a:defRPr/>
            </a:lvl1pPr>
          </a:lstStyle>
          <a:p>
            <a:fld id="{7D415590-6E4C-48BC-9BEC-00FD1B40AB81}" type="slidenum">
              <a:rPr lang="en-US"/>
              <a:pPr/>
              <a:t>‹#›</a:t>
            </a:fld>
            <a:endParaRPr lang="en-US"/>
          </a:p>
        </p:txBody>
      </p:sp>
      <p:sp>
        <p:nvSpPr>
          <p:cNvPr id="6760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6760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869ED48-6602-4C4D-A802-9EA63D9B160D}"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FF19E52E-CF41-440F-8CD4-2659B7F26FA0}"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797488D4-C809-4E56-9D0E-8746A22FEC0F}"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endParaRPr lang="en-US"/>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C44764A0-E289-4326-BA0E-C7BFC1B19450}"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endParaRPr lang="en-US"/>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E76E06D5-930F-4A1A-AF55-62E5624516F9}"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1F3D0F44-1D5E-4EEB-B791-DAC7FE6BD8DB}"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3A137FD-90F2-43BA-AC1B-622C8FFB8F0F}" type="slidenum">
              <a:rPr lang="en-US"/>
              <a:pPr/>
              <a:t>‹#›</a:t>
            </a:fld>
            <a:endParaRPr lang="en-US"/>
          </a:p>
        </p:txBody>
      </p:sp>
      <p:sp>
        <p:nvSpPr>
          <p:cNvPr id="6" name="Date Placeholder 5"/>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999BEAD-70B8-4E0C-81A9-86D5B5F5C9E1}"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F6693DEA-C0A8-4BB5-92AA-E2E9E82D9687}" type="slidenum">
              <a:rPr lang="en-US"/>
              <a:pPr/>
              <a:t>‹#›</a:t>
            </a:fld>
            <a:endParaRPr lang="en-US"/>
          </a:p>
        </p:txBody>
      </p:sp>
      <p:sp>
        <p:nvSpPr>
          <p:cNvPr id="9" name="Date Placeholder 8"/>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ADE54F29-3EDB-40BA-9C7E-59615E4796FC}" type="slidenum">
              <a:rPr lang="en-US"/>
              <a:pPr/>
              <a:t>‹#›</a:t>
            </a:fld>
            <a:endParaRPr lang="en-US"/>
          </a:p>
        </p:txBody>
      </p:sp>
      <p:sp>
        <p:nvSpPr>
          <p:cNvPr id="5" name="Date Placeholder 4"/>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F106BC1F-00ED-4AEE-8689-F1491DDF051A}" type="slidenum">
              <a:rPr lang="en-US"/>
              <a:pPr/>
              <a:t>‹#›</a:t>
            </a:fld>
            <a:endParaRPr lang="en-US"/>
          </a:p>
        </p:txBody>
      </p:sp>
      <p:sp>
        <p:nvSpPr>
          <p:cNvPr id="4" name="Date Placeholder 3"/>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D725603D-415B-45C2-A5B4-4F4B51072194}"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24A2D43-03BD-4364-A808-2AB2821D051D}" type="slidenum">
              <a:rPr lang="en-US"/>
              <a:pPr/>
              <a:t>‹#›</a:t>
            </a:fld>
            <a:endParaRPr lang="en-US"/>
          </a:p>
        </p:txBody>
      </p:sp>
      <p:sp>
        <p:nvSpPr>
          <p:cNvPr id="7" name="Date Placeholder 6"/>
          <p:cNvSpPr>
            <a:spLocks noGrp="1"/>
          </p:cNvSpPr>
          <p:nvPr>
            <p:ph type="dt" sz="half"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66563"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C9CD1418-2A49-4957-ABEB-3B1617568F90}" type="slidenum">
              <a:rPr lang="en-US"/>
              <a:pPr/>
              <a:t>‹#›</a:t>
            </a:fld>
            <a:endParaRPr lang="en-US"/>
          </a:p>
        </p:txBody>
      </p:sp>
      <p:grpSp>
        <p:nvGrpSpPr>
          <p:cNvPr id="66564" name="Group 4"/>
          <p:cNvGrpSpPr>
            <a:grpSpLocks/>
          </p:cNvGrpSpPr>
          <p:nvPr/>
        </p:nvGrpSpPr>
        <p:grpSpPr bwMode="auto">
          <a:xfrm>
            <a:off x="0" y="0"/>
            <a:ext cx="9144000" cy="546100"/>
            <a:chOff x="0" y="0"/>
            <a:chExt cx="5760" cy="344"/>
          </a:xfrm>
        </p:grpSpPr>
        <p:sp>
          <p:nvSpPr>
            <p:cNvPr id="66565"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lang="en-US" sz="2400">
                <a:latin typeface="Times New Roman" pitchFamily="18" charset="0"/>
              </a:endParaRPr>
            </a:p>
          </p:txBody>
        </p:sp>
        <p:sp>
          <p:nvSpPr>
            <p:cNvPr id="66566"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eaLnBrk="1" hangingPunct="1"/>
              <a:endParaRPr lang="en-US" sz="2400">
                <a:latin typeface="Times New Roman" pitchFamily="18" charset="0"/>
              </a:endParaRPr>
            </a:p>
          </p:txBody>
        </p:sp>
        <p:sp>
          <p:nvSpPr>
            <p:cNvPr id="66567"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eaLnBrk="1" hangingPunct="1"/>
              <a:endParaRPr lang="en-US">
                <a:solidFill>
                  <a:schemeClr val="hlink"/>
                </a:solidFill>
              </a:endParaRPr>
            </a:p>
          </p:txBody>
        </p:sp>
        <p:sp>
          <p:nvSpPr>
            <p:cNvPr id="66568"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eaLnBrk="1" hangingPunct="1"/>
              <a:endParaRPr lang="en-US">
                <a:solidFill>
                  <a:schemeClr val="hlink"/>
                </a:solidFill>
              </a:endParaRPr>
            </a:p>
          </p:txBody>
        </p:sp>
        <p:sp>
          <p:nvSpPr>
            <p:cNvPr id="66569"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eaLnBrk="1" hangingPunct="1"/>
              <a:endParaRPr lang="en-US">
                <a:solidFill>
                  <a:schemeClr val="accent2"/>
                </a:solidFill>
              </a:endParaRPr>
            </a:p>
          </p:txBody>
        </p:sp>
        <p:sp>
          <p:nvSpPr>
            <p:cNvPr id="66570"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eaLnBrk="1" hangingPunct="1"/>
              <a:endParaRPr lang="en-US">
                <a:solidFill>
                  <a:schemeClr val="hlink"/>
                </a:solidFill>
              </a:endParaRPr>
            </a:p>
          </p:txBody>
        </p:sp>
        <p:sp>
          <p:nvSpPr>
            <p:cNvPr id="66571"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eaLnBrk="1" hangingPunct="1"/>
              <a:endParaRPr lang="en-US" sz="2400">
                <a:latin typeface="Times New Roman" pitchFamily="18" charset="0"/>
              </a:endParaRPr>
            </a:p>
          </p:txBody>
        </p:sp>
        <p:sp>
          <p:nvSpPr>
            <p:cNvPr id="66572"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eaLnBrk="1" hangingPunct="1"/>
              <a:endParaRPr lang="en-US">
                <a:solidFill>
                  <a:schemeClr val="accent2"/>
                </a:solidFill>
              </a:endParaRPr>
            </a:p>
          </p:txBody>
        </p:sp>
        <p:sp>
          <p:nvSpPr>
            <p:cNvPr id="66573"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eaLnBrk="1" hangingPunct="1"/>
              <a:endParaRPr lang="en-US">
                <a:solidFill>
                  <a:schemeClr val="accent2"/>
                </a:solidFill>
              </a:endParaRPr>
            </a:p>
          </p:txBody>
        </p:sp>
      </p:grpSp>
      <p:sp>
        <p:nvSpPr>
          <p:cNvPr id="6657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657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576"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charset="0"/>
        </a:defRPr>
      </a:lvl2pPr>
      <a:lvl3pPr algn="l" rtl="0" fontAlgn="base">
        <a:spcBef>
          <a:spcPct val="0"/>
        </a:spcBef>
        <a:spcAft>
          <a:spcPct val="0"/>
        </a:spcAft>
        <a:defRPr sz="4400">
          <a:solidFill>
            <a:schemeClr val="tx1"/>
          </a:solidFill>
          <a:latin typeface="Arial" charset="0"/>
        </a:defRPr>
      </a:lvl3pPr>
      <a:lvl4pPr algn="l" rtl="0" fontAlgn="base">
        <a:spcBef>
          <a:spcPct val="0"/>
        </a:spcBef>
        <a:spcAft>
          <a:spcPct val="0"/>
        </a:spcAft>
        <a:defRPr sz="4400">
          <a:solidFill>
            <a:schemeClr val="tx1"/>
          </a:solidFill>
          <a:latin typeface="Arial" charset="0"/>
        </a:defRPr>
      </a:lvl4pPr>
      <a:lvl5pPr algn="l" rtl="0" fontAlgn="base">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z="4000"/>
              <a:t> </a:t>
            </a:r>
            <a:r>
              <a:rPr lang="en-US" sz="4000" b="1"/>
              <a:t>Beginning Our Journey  </a:t>
            </a:r>
            <a:r>
              <a:rPr lang="en-US" sz="4000"/>
              <a:t/>
            </a:r>
            <a:br>
              <a:rPr lang="en-US" sz="4000"/>
            </a:br>
            <a:endParaRPr lang="en-US" sz="4000"/>
          </a:p>
        </p:txBody>
      </p:sp>
      <p:sp>
        <p:nvSpPr>
          <p:cNvPr id="70659" name="Rectangle 3"/>
          <p:cNvSpPr>
            <a:spLocks noGrp="1" noChangeArrowheads="1"/>
          </p:cNvSpPr>
          <p:nvPr>
            <p:ph type="body" idx="1"/>
          </p:nvPr>
        </p:nvSpPr>
        <p:spPr/>
        <p:txBody>
          <a:bodyPr/>
          <a:lstStyle/>
          <a:p>
            <a:pPr>
              <a:lnSpc>
                <a:spcPct val="90000"/>
              </a:lnSpc>
            </a:pPr>
            <a:r>
              <a:rPr lang="en-US" sz="2400"/>
              <a:t>Welcome to our Differentiated Instruction journey.  As a way to begin please:</a:t>
            </a:r>
          </a:p>
          <a:p>
            <a:pPr>
              <a:lnSpc>
                <a:spcPct val="90000"/>
              </a:lnSpc>
            </a:pPr>
            <a:r>
              <a:rPr lang="en-US" sz="2400"/>
              <a:t>Reflect on 1-2 of the most powerful learning experiences you’ve had in your life, from your earliest memories, through your years as a student and teacher.</a:t>
            </a:r>
          </a:p>
          <a:p>
            <a:pPr>
              <a:lnSpc>
                <a:spcPct val="90000"/>
              </a:lnSpc>
            </a:pPr>
            <a:r>
              <a:rPr lang="en-US" sz="2400"/>
              <a:t>Record a short description of each of your experiences on the note card provided.</a:t>
            </a:r>
          </a:p>
          <a:p>
            <a:pPr>
              <a:lnSpc>
                <a:spcPct val="90000"/>
              </a:lnSpc>
            </a:pPr>
            <a:r>
              <a:rPr lang="en-US" sz="2400"/>
              <a:t>Place your note card on the appropriate place on the timeline.</a:t>
            </a:r>
          </a:p>
          <a:p>
            <a:pPr>
              <a:lnSpc>
                <a:spcPct val="90000"/>
              </a:lnSpc>
            </a:pPr>
            <a:r>
              <a:rPr lang="en-US" sz="2400"/>
              <a:t>When you are finished, take a few moments to share your reflections with a partner, and hear their stories. We will meet as a whole group to complete our discussion.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6"/>
          <p:cNvSpPr>
            <a:spLocks noChangeArrowheads="1"/>
          </p:cNvSpPr>
          <p:nvPr/>
        </p:nvSpPr>
        <p:spPr bwMode="auto">
          <a:xfrm>
            <a:off x="0" y="68580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170" name="Rectangle 2"/>
          <p:cNvSpPr>
            <a:spLocks noGrp="1" noChangeArrowheads="1"/>
          </p:cNvSpPr>
          <p:nvPr>
            <p:ph type="title"/>
          </p:nvPr>
        </p:nvSpPr>
        <p:spPr/>
        <p:txBody>
          <a:bodyPr/>
          <a:lstStyle/>
          <a:p>
            <a:pPr algn="ctr"/>
            <a:r>
              <a:rPr lang="en-US" sz="4800"/>
              <a:t>Planning Lessons</a:t>
            </a:r>
          </a:p>
        </p:txBody>
      </p:sp>
      <p:sp>
        <p:nvSpPr>
          <p:cNvPr id="7172" name="Rectangle 4"/>
          <p:cNvSpPr>
            <a:spLocks noGrp="1" noChangeArrowheads="1"/>
          </p:cNvSpPr>
          <p:nvPr>
            <p:ph type="body" sz="half" idx="2"/>
          </p:nvPr>
        </p:nvSpPr>
        <p:spPr>
          <a:xfrm>
            <a:off x="2667000" y="2362200"/>
            <a:ext cx="5562600" cy="4724400"/>
          </a:xfrm>
          <a:solidFill>
            <a:schemeClr val="bg1"/>
          </a:solidFill>
        </p:spPr>
        <p:txBody>
          <a:bodyPr/>
          <a:lstStyle/>
          <a:p>
            <a:r>
              <a:rPr lang="en-US" sz="2800"/>
              <a:t>Foundational to Transformational</a:t>
            </a:r>
          </a:p>
          <a:p>
            <a:r>
              <a:rPr lang="en-US" sz="2800"/>
              <a:t>Concrete to Abstract</a:t>
            </a:r>
          </a:p>
          <a:p>
            <a:r>
              <a:rPr lang="en-US" sz="2800"/>
              <a:t>Simple to Complex</a:t>
            </a:r>
          </a:p>
          <a:p>
            <a:r>
              <a:rPr lang="en-US" sz="2800"/>
              <a:t>Single Facet to Multiple Facets</a:t>
            </a:r>
          </a:p>
          <a:p>
            <a:r>
              <a:rPr lang="en-US" sz="2800"/>
              <a:t>Small Leap to Great Leap</a:t>
            </a:r>
          </a:p>
          <a:p>
            <a:r>
              <a:rPr lang="en-US" sz="2800"/>
              <a:t>Structured to Open-Ended</a:t>
            </a:r>
          </a:p>
          <a:p>
            <a:r>
              <a:rPr lang="en-US" sz="2800"/>
              <a:t>Dependent to Independent</a:t>
            </a:r>
          </a:p>
          <a:p>
            <a:r>
              <a:rPr lang="en-US" sz="2800"/>
              <a:t>Slow to Fast</a:t>
            </a:r>
          </a:p>
          <a:p>
            <a:endParaRPr lang="en-US" sz="2800"/>
          </a:p>
        </p:txBody>
      </p:sp>
      <p:sp>
        <p:nvSpPr>
          <p:cNvPr id="7173" name="Text Box 5"/>
          <p:cNvSpPr txBox="1">
            <a:spLocks noChangeArrowheads="1"/>
          </p:cNvSpPr>
          <p:nvPr/>
        </p:nvSpPr>
        <p:spPr bwMode="auto">
          <a:xfrm>
            <a:off x="228600" y="2133600"/>
            <a:ext cx="2209800" cy="641350"/>
          </a:xfrm>
          <a:prstGeom prst="rect">
            <a:avLst/>
          </a:prstGeom>
          <a:noFill/>
          <a:ln w="9525">
            <a:noFill/>
            <a:miter lim="800000"/>
            <a:headEnd/>
            <a:tailEnd/>
          </a:ln>
          <a:effectLst/>
        </p:spPr>
        <p:txBody>
          <a:bodyPr>
            <a:spAutoFit/>
          </a:bodyPr>
          <a:lstStyle/>
          <a:p>
            <a:pPr eaLnBrk="1" hangingPunct="1">
              <a:spcBef>
                <a:spcPct val="50000"/>
              </a:spcBef>
            </a:pPr>
            <a:r>
              <a:rPr lang="en-US" sz="3600">
                <a:latin typeface="Times New Roman" pitchFamily="18" charset="0"/>
              </a:rPr>
              <a:t>Readiness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198" name="Rectangle 6"/>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8194" name="Rectangle 2"/>
          <p:cNvSpPr>
            <a:spLocks noGrp="1" noChangeArrowheads="1"/>
          </p:cNvSpPr>
          <p:nvPr>
            <p:ph type="title"/>
          </p:nvPr>
        </p:nvSpPr>
        <p:spPr>
          <a:xfrm>
            <a:off x="381000" y="457200"/>
            <a:ext cx="8229600" cy="1371600"/>
          </a:xfrm>
        </p:spPr>
        <p:txBody>
          <a:bodyPr/>
          <a:lstStyle/>
          <a:p>
            <a:pPr algn="ctr"/>
            <a:r>
              <a:rPr lang="en-US" sz="4800"/>
              <a:t>Planning Lessons</a:t>
            </a:r>
          </a:p>
        </p:txBody>
      </p:sp>
      <p:sp>
        <p:nvSpPr>
          <p:cNvPr id="8196" name="Rectangle 4"/>
          <p:cNvSpPr>
            <a:spLocks noGrp="1" noChangeArrowheads="1"/>
          </p:cNvSpPr>
          <p:nvPr>
            <p:ph type="body" sz="half" idx="2"/>
          </p:nvPr>
        </p:nvSpPr>
        <p:spPr>
          <a:xfrm>
            <a:off x="4038600" y="1752600"/>
            <a:ext cx="4033838" cy="3200400"/>
          </a:xfrm>
          <a:solidFill>
            <a:schemeClr val="accent1"/>
          </a:solidFill>
        </p:spPr>
        <p:txBody>
          <a:bodyPr/>
          <a:lstStyle/>
          <a:p>
            <a:r>
              <a:rPr lang="en-US" sz="2800"/>
              <a:t>Interest Areas-Fine</a:t>
            </a:r>
            <a:r>
              <a:rPr lang="en-US" sz="2000"/>
              <a:t> arts, athletics, travel, hobbies, etc.</a:t>
            </a:r>
          </a:p>
          <a:p>
            <a:pPr>
              <a:buFont typeface="Wingdings" pitchFamily="2" charset="2"/>
              <a:buNone/>
            </a:pPr>
            <a:endParaRPr lang="en-US" sz="2800"/>
          </a:p>
          <a:p>
            <a:r>
              <a:rPr lang="en-US" sz="2800"/>
              <a:t>Modes of Expression-</a:t>
            </a:r>
            <a:r>
              <a:rPr lang="en-US" sz="2000"/>
              <a:t> oral, written, designed/built, artistic, service to community</a:t>
            </a:r>
          </a:p>
          <a:p>
            <a:endParaRPr lang="en-US" sz="2800"/>
          </a:p>
        </p:txBody>
      </p:sp>
      <p:sp>
        <p:nvSpPr>
          <p:cNvPr id="8197" name="Text Box 5"/>
          <p:cNvSpPr txBox="1">
            <a:spLocks noChangeArrowheads="1"/>
          </p:cNvSpPr>
          <p:nvPr/>
        </p:nvSpPr>
        <p:spPr bwMode="auto">
          <a:xfrm>
            <a:off x="685800" y="2362200"/>
            <a:ext cx="3733800" cy="641350"/>
          </a:xfrm>
          <a:prstGeom prst="rect">
            <a:avLst/>
          </a:prstGeom>
          <a:noFill/>
          <a:ln w="9525">
            <a:noFill/>
            <a:miter lim="800000"/>
            <a:headEnd/>
            <a:tailEnd/>
          </a:ln>
          <a:effectLst/>
        </p:spPr>
        <p:txBody>
          <a:bodyPr>
            <a:spAutoFit/>
          </a:bodyPr>
          <a:lstStyle/>
          <a:p>
            <a:pPr eaLnBrk="1" hangingPunct="1">
              <a:spcBef>
                <a:spcPct val="50000"/>
              </a:spcBef>
            </a:pPr>
            <a:r>
              <a:rPr lang="en-US" sz="3600">
                <a:latin typeface="Times New Roman" pitchFamily="18" charset="0"/>
              </a:rPr>
              <a:t>Student Interest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66" name="Rectangle 2"/>
          <p:cNvSpPr>
            <a:spLocks noGrp="1" noChangeArrowheads="1"/>
          </p:cNvSpPr>
          <p:nvPr>
            <p:ph type="title"/>
          </p:nvPr>
        </p:nvSpPr>
        <p:spPr/>
        <p:txBody>
          <a:bodyPr/>
          <a:lstStyle/>
          <a:p>
            <a:pPr algn="ctr"/>
            <a:r>
              <a:rPr lang="en-US"/>
              <a:t>Planning Lessons</a:t>
            </a:r>
          </a:p>
        </p:txBody>
      </p:sp>
      <p:sp>
        <p:nvSpPr>
          <p:cNvPr id="11267" name="Rectangle 3"/>
          <p:cNvSpPr>
            <a:spLocks noGrp="1" noChangeArrowheads="1"/>
          </p:cNvSpPr>
          <p:nvPr>
            <p:ph type="body" sz="half" idx="2"/>
          </p:nvPr>
        </p:nvSpPr>
        <p:spPr>
          <a:xfrm>
            <a:off x="4006850" y="1981200"/>
            <a:ext cx="4679950" cy="4419600"/>
          </a:xfrm>
          <a:solidFill>
            <a:schemeClr val="bg1"/>
          </a:solidFill>
        </p:spPr>
        <p:txBody>
          <a:bodyPr/>
          <a:lstStyle/>
          <a:p>
            <a:r>
              <a:rPr lang="en-US" sz="2800"/>
              <a:t>Intelligence Preferences</a:t>
            </a:r>
          </a:p>
          <a:p>
            <a:pPr>
              <a:buFont typeface="Wingdings" pitchFamily="2" charset="2"/>
              <a:buNone/>
            </a:pPr>
            <a:endParaRPr lang="en-US" sz="2800"/>
          </a:p>
          <a:p>
            <a:r>
              <a:rPr lang="en-US" sz="2800"/>
              <a:t> Culture-Influenced Preferences</a:t>
            </a:r>
          </a:p>
          <a:p>
            <a:pPr>
              <a:buFont typeface="Wingdings" pitchFamily="2" charset="2"/>
              <a:buNone/>
            </a:pPr>
            <a:endParaRPr lang="en-US" sz="2800"/>
          </a:p>
          <a:p>
            <a:r>
              <a:rPr lang="en-US" sz="2800"/>
              <a:t>Gender-based Preferences</a:t>
            </a:r>
          </a:p>
          <a:p>
            <a:pPr>
              <a:buFont typeface="Wingdings" pitchFamily="2" charset="2"/>
              <a:buNone/>
            </a:pPr>
            <a:endParaRPr lang="en-US" sz="2800"/>
          </a:p>
        </p:txBody>
      </p:sp>
      <p:sp>
        <p:nvSpPr>
          <p:cNvPr id="11268" name="Text Box 4"/>
          <p:cNvSpPr txBox="1">
            <a:spLocks noChangeArrowheads="1"/>
          </p:cNvSpPr>
          <p:nvPr/>
        </p:nvSpPr>
        <p:spPr bwMode="auto">
          <a:xfrm>
            <a:off x="685800" y="2362200"/>
            <a:ext cx="3733800" cy="641350"/>
          </a:xfrm>
          <a:prstGeom prst="rect">
            <a:avLst/>
          </a:prstGeom>
          <a:noFill/>
          <a:ln w="9525">
            <a:noFill/>
            <a:miter lim="800000"/>
            <a:headEnd/>
            <a:tailEnd/>
          </a:ln>
          <a:effectLst/>
        </p:spPr>
        <p:txBody>
          <a:bodyPr>
            <a:spAutoFit/>
          </a:bodyPr>
          <a:lstStyle/>
          <a:p>
            <a:pPr eaLnBrk="1" hangingPunct="1">
              <a:spcBef>
                <a:spcPct val="50000"/>
              </a:spcBef>
            </a:pPr>
            <a:r>
              <a:rPr lang="en-US" sz="3600">
                <a:latin typeface="Times New Roman" pitchFamily="18" charset="0"/>
              </a:rPr>
              <a:t>Learning Styles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0242" name="Rectangle 2"/>
          <p:cNvSpPr>
            <a:spLocks noGrp="1" noChangeArrowheads="1"/>
          </p:cNvSpPr>
          <p:nvPr>
            <p:ph type="ctrTitle"/>
          </p:nvPr>
        </p:nvSpPr>
        <p:spPr>
          <a:xfrm>
            <a:off x="685800" y="838200"/>
            <a:ext cx="7772400" cy="1143000"/>
          </a:xfrm>
        </p:spPr>
        <p:txBody>
          <a:bodyPr/>
          <a:lstStyle/>
          <a:p>
            <a:r>
              <a:rPr lang="en-US">
                <a:solidFill>
                  <a:schemeClr val="tx1"/>
                </a:solidFill>
              </a:rPr>
              <a:t>Assessing Your Students</a:t>
            </a:r>
          </a:p>
        </p:txBody>
      </p:sp>
      <p:sp>
        <p:nvSpPr>
          <p:cNvPr id="10243" name="Rectangle 3"/>
          <p:cNvSpPr>
            <a:spLocks noGrp="1" noChangeArrowheads="1"/>
          </p:cNvSpPr>
          <p:nvPr>
            <p:ph type="subTitle" idx="1"/>
          </p:nvPr>
        </p:nvSpPr>
        <p:spPr>
          <a:xfrm>
            <a:off x="762000" y="2209800"/>
            <a:ext cx="7620000" cy="3352800"/>
          </a:xfrm>
          <a:solidFill>
            <a:schemeClr val="bg1"/>
          </a:solidFill>
        </p:spPr>
        <p:txBody>
          <a:bodyPr/>
          <a:lstStyle/>
          <a:p>
            <a:r>
              <a:rPr lang="en-US" sz="3600"/>
              <a:t>Differentiating in the Classroom By:</a:t>
            </a:r>
          </a:p>
          <a:p>
            <a:pPr algn="ctr"/>
            <a:r>
              <a:rPr lang="en-US" sz="3200"/>
              <a:t>*Readiness</a:t>
            </a:r>
          </a:p>
          <a:p>
            <a:pPr algn="ctr"/>
            <a:r>
              <a:rPr lang="en-US" sz="3200"/>
              <a:t>*Student Interest</a:t>
            </a:r>
          </a:p>
          <a:p>
            <a:pPr algn="ctr"/>
            <a:r>
              <a:rPr lang="en-US" sz="3200"/>
              <a:t>*Learning Styles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5"/>
          <p:cNvSpPr>
            <a:spLocks noChangeArrowheads="1"/>
          </p:cNvSpPr>
          <p:nvPr/>
        </p:nvSpPr>
        <p:spPr bwMode="auto">
          <a:xfrm>
            <a:off x="0" y="0"/>
            <a:ext cx="9144000" cy="6858000"/>
          </a:xfrm>
          <a:prstGeom prst="rect">
            <a:avLst/>
          </a:prstGeom>
          <a:solidFill>
            <a:srgbClr val="FFFFCC"/>
          </a:solidFill>
          <a:ln w="9525">
            <a:solidFill>
              <a:srgbClr val="FFFFCC"/>
            </a:solidFill>
            <a:miter lim="800000"/>
            <a:headEnd/>
            <a:tailEnd/>
          </a:ln>
          <a:effectLst/>
        </p:spPr>
        <p:txBody>
          <a:bodyPr wrap="none" anchor="ctr"/>
          <a:lstStyle/>
          <a:p>
            <a:endParaRPr lang="en-US"/>
          </a:p>
        </p:txBody>
      </p:sp>
      <p:sp>
        <p:nvSpPr>
          <p:cNvPr id="13314" name="Rectangle 2"/>
          <p:cNvSpPr>
            <a:spLocks noGrp="1" noChangeArrowheads="1"/>
          </p:cNvSpPr>
          <p:nvPr>
            <p:ph type="title"/>
          </p:nvPr>
        </p:nvSpPr>
        <p:spPr>
          <a:solidFill>
            <a:schemeClr val="accent1"/>
          </a:solidFill>
          <a:ln>
            <a:solidFill>
              <a:srgbClr val="FFFFCC"/>
            </a:solidFill>
          </a:ln>
        </p:spPr>
        <p:txBody>
          <a:bodyPr/>
          <a:lstStyle/>
          <a:p>
            <a:pPr algn="ctr"/>
            <a:r>
              <a:rPr lang="en-US" sz="4800"/>
              <a:t>Differentiating By Content</a:t>
            </a:r>
          </a:p>
        </p:txBody>
      </p:sp>
      <p:sp>
        <p:nvSpPr>
          <p:cNvPr id="13315" name="Rectangle 3"/>
          <p:cNvSpPr>
            <a:spLocks noGrp="1" noChangeArrowheads="1"/>
          </p:cNvSpPr>
          <p:nvPr>
            <p:ph type="body" sz="half" idx="1"/>
          </p:nvPr>
        </p:nvSpPr>
        <p:spPr>
          <a:xfrm>
            <a:off x="457200" y="1981200"/>
            <a:ext cx="4033838" cy="3886200"/>
          </a:xfrm>
          <a:solidFill>
            <a:schemeClr val="accent1"/>
          </a:solidFill>
          <a:ln>
            <a:solidFill>
              <a:srgbClr val="FFFFCC"/>
            </a:solidFill>
          </a:ln>
        </p:spPr>
        <p:txBody>
          <a:bodyPr/>
          <a:lstStyle/>
          <a:p>
            <a:pPr>
              <a:lnSpc>
                <a:spcPct val="90000"/>
              </a:lnSpc>
            </a:pPr>
            <a:r>
              <a:rPr lang="en-US"/>
              <a:t>Concept-based Teaching</a:t>
            </a:r>
          </a:p>
          <a:p>
            <a:pPr>
              <a:lnSpc>
                <a:spcPct val="90000"/>
              </a:lnSpc>
            </a:pPr>
            <a:r>
              <a:rPr lang="en-US"/>
              <a:t>Curriculum Compacting</a:t>
            </a:r>
          </a:p>
          <a:p>
            <a:pPr>
              <a:lnSpc>
                <a:spcPct val="90000"/>
              </a:lnSpc>
            </a:pPr>
            <a:r>
              <a:rPr lang="en-US"/>
              <a:t>Using Varied test and resource Materials</a:t>
            </a:r>
          </a:p>
          <a:p>
            <a:pPr>
              <a:lnSpc>
                <a:spcPct val="90000"/>
              </a:lnSpc>
            </a:pPr>
            <a:r>
              <a:rPr lang="en-US"/>
              <a:t>Learning Contracts</a:t>
            </a:r>
          </a:p>
          <a:p>
            <a:pPr>
              <a:lnSpc>
                <a:spcPct val="90000"/>
              </a:lnSpc>
            </a:pPr>
            <a:r>
              <a:rPr lang="en-US"/>
              <a:t>Mini-lessons</a:t>
            </a:r>
          </a:p>
        </p:txBody>
      </p:sp>
      <p:sp>
        <p:nvSpPr>
          <p:cNvPr id="13316" name="Rectangle 4"/>
          <p:cNvSpPr>
            <a:spLocks noGrp="1" noChangeArrowheads="1"/>
          </p:cNvSpPr>
          <p:nvPr>
            <p:ph type="body" sz="half" idx="2"/>
          </p:nvPr>
        </p:nvSpPr>
        <p:spPr>
          <a:xfrm>
            <a:off x="4652963" y="1981200"/>
            <a:ext cx="4033837" cy="3886200"/>
          </a:xfrm>
          <a:solidFill>
            <a:schemeClr val="bg1"/>
          </a:solidFill>
          <a:ln>
            <a:solidFill>
              <a:srgbClr val="3333FF"/>
            </a:solidFill>
          </a:ln>
        </p:spPr>
        <p:txBody>
          <a:bodyPr/>
          <a:lstStyle/>
          <a:p>
            <a:pPr>
              <a:lnSpc>
                <a:spcPct val="90000"/>
              </a:lnSpc>
              <a:buFont typeface="Wingdings" pitchFamily="2" charset="2"/>
              <a:buNone/>
            </a:pPr>
            <a:r>
              <a:rPr lang="en-US">
                <a:solidFill>
                  <a:srgbClr val="3333FF"/>
                </a:solidFill>
              </a:rPr>
              <a:t>Varied Support Systems:</a:t>
            </a:r>
          </a:p>
          <a:p>
            <a:pPr>
              <a:lnSpc>
                <a:spcPct val="90000"/>
              </a:lnSpc>
            </a:pPr>
            <a:r>
              <a:rPr lang="en-US">
                <a:solidFill>
                  <a:srgbClr val="3333FF"/>
                </a:solidFill>
              </a:rPr>
              <a:t>Audio/Video/DVD</a:t>
            </a:r>
          </a:p>
          <a:p>
            <a:pPr>
              <a:lnSpc>
                <a:spcPct val="90000"/>
              </a:lnSpc>
            </a:pPr>
            <a:r>
              <a:rPr lang="en-US">
                <a:solidFill>
                  <a:srgbClr val="3333FF"/>
                </a:solidFill>
              </a:rPr>
              <a:t>CDs/CD-ROMS</a:t>
            </a:r>
          </a:p>
          <a:p>
            <a:pPr>
              <a:lnSpc>
                <a:spcPct val="90000"/>
              </a:lnSpc>
            </a:pPr>
            <a:r>
              <a:rPr lang="en-US">
                <a:solidFill>
                  <a:srgbClr val="3333FF"/>
                </a:solidFill>
              </a:rPr>
              <a:t>Note-Taking /Graphic Organizers</a:t>
            </a:r>
          </a:p>
          <a:p>
            <a:pPr>
              <a:lnSpc>
                <a:spcPct val="90000"/>
              </a:lnSpc>
            </a:pPr>
            <a:r>
              <a:rPr lang="en-US">
                <a:solidFill>
                  <a:srgbClr val="3333FF"/>
                </a:solidFill>
              </a:rPr>
              <a:t>Study Guides</a:t>
            </a:r>
          </a:p>
          <a:p>
            <a:pPr>
              <a:lnSpc>
                <a:spcPct val="90000"/>
              </a:lnSpc>
            </a:pPr>
            <a:r>
              <a:rPr lang="en-US">
                <a:solidFill>
                  <a:srgbClr val="3333FF"/>
                </a:solidFill>
              </a:rPr>
              <a:t>Peer and Adult Tutors</a:t>
            </a:r>
          </a:p>
          <a:p>
            <a:pPr>
              <a:lnSpc>
                <a:spcPct val="90000"/>
              </a:lnSpc>
              <a:buFont typeface="Wingdings" pitchFamily="2" charset="2"/>
              <a:buNone/>
            </a:pPr>
            <a:endParaRPr lang="en-US">
              <a:solidFill>
                <a:srgbClr val="3333FF"/>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3333FF"/>
          </a:solidFill>
          <a:ln w="9525">
            <a:solidFill>
              <a:srgbClr val="FFFFCC"/>
            </a:solidFill>
            <a:miter lim="800000"/>
            <a:headEnd/>
            <a:tailEnd/>
          </a:ln>
          <a:effectLst/>
        </p:spPr>
        <p:txBody>
          <a:bodyPr wrap="none" anchor="ctr"/>
          <a:lstStyle/>
          <a:p>
            <a:endParaRPr lang="en-US"/>
          </a:p>
        </p:txBody>
      </p:sp>
      <p:sp>
        <p:nvSpPr>
          <p:cNvPr id="15363" name="Rectangle 3"/>
          <p:cNvSpPr>
            <a:spLocks noGrp="1" noChangeArrowheads="1"/>
          </p:cNvSpPr>
          <p:nvPr>
            <p:ph type="title"/>
          </p:nvPr>
        </p:nvSpPr>
        <p:spPr>
          <a:solidFill>
            <a:schemeClr val="accent1"/>
          </a:solidFill>
          <a:ln>
            <a:solidFill>
              <a:srgbClr val="FFFFCC"/>
            </a:solidFill>
          </a:ln>
        </p:spPr>
        <p:txBody>
          <a:bodyPr/>
          <a:lstStyle/>
          <a:p>
            <a:pPr algn="ctr"/>
            <a:r>
              <a:rPr lang="en-US" sz="4800"/>
              <a:t>Differentiating</a:t>
            </a:r>
            <a:r>
              <a:rPr lang="en-US"/>
              <a:t> By Process</a:t>
            </a:r>
          </a:p>
        </p:txBody>
      </p:sp>
      <p:sp>
        <p:nvSpPr>
          <p:cNvPr id="15364" name="Rectangle 4"/>
          <p:cNvSpPr>
            <a:spLocks noGrp="1" noChangeArrowheads="1"/>
          </p:cNvSpPr>
          <p:nvPr>
            <p:ph type="body" sz="half" idx="1"/>
          </p:nvPr>
        </p:nvSpPr>
        <p:spPr>
          <a:xfrm>
            <a:off x="457200" y="1981200"/>
            <a:ext cx="4033838" cy="3886200"/>
          </a:xfrm>
          <a:solidFill>
            <a:schemeClr val="bg1"/>
          </a:solidFill>
          <a:ln>
            <a:solidFill>
              <a:srgbClr val="FFFFCC"/>
            </a:solidFill>
          </a:ln>
        </p:spPr>
        <p:txBody>
          <a:bodyPr/>
          <a:lstStyle/>
          <a:p>
            <a:pPr>
              <a:buFont typeface="Wingdings" pitchFamily="2" charset="2"/>
              <a:buNone/>
            </a:pPr>
            <a:r>
              <a:rPr lang="en-US"/>
              <a:t>   Learning Logs</a:t>
            </a:r>
          </a:p>
          <a:p>
            <a:pPr>
              <a:buFont typeface="Wingdings" pitchFamily="2" charset="2"/>
              <a:buNone/>
            </a:pPr>
            <a:r>
              <a:rPr lang="en-US"/>
              <a:t>   Literature Circles</a:t>
            </a:r>
          </a:p>
          <a:p>
            <a:pPr>
              <a:buFont typeface="Wingdings" pitchFamily="2" charset="2"/>
              <a:buNone/>
            </a:pPr>
            <a:r>
              <a:rPr lang="en-US"/>
              <a:t>   Journals</a:t>
            </a:r>
          </a:p>
          <a:p>
            <a:pPr>
              <a:buFont typeface="Wingdings" pitchFamily="2" charset="2"/>
              <a:buNone/>
            </a:pPr>
            <a:r>
              <a:rPr lang="en-US"/>
              <a:t>   Graphic Organizers</a:t>
            </a:r>
          </a:p>
          <a:p>
            <a:pPr>
              <a:buFont typeface="Wingdings" pitchFamily="2" charset="2"/>
              <a:buNone/>
            </a:pPr>
            <a:r>
              <a:rPr lang="en-US"/>
              <a:t>   Role Playing</a:t>
            </a:r>
          </a:p>
          <a:p>
            <a:pPr>
              <a:buFont typeface="Wingdings" pitchFamily="2" charset="2"/>
              <a:buNone/>
            </a:pPr>
            <a:r>
              <a:rPr lang="en-US"/>
              <a:t>   Think-Pair-Share</a:t>
            </a:r>
          </a:p>
          <a:p>
            <a:pPr>
              <a:buFont typeface="Wingdings" pitchFamily="2" charset="2"/>
              <a:buNone/>
            </a:pPr>
            <a:r>
              <a:rPr lang="en-US"/>
              <a:t>   Learning Contracts</a:t>
            </a:r>
          </a:p>
        </p:txBody>
      </p:sp>
      <p:sp>
        <p:nvSpPr>
          <p:cNvPr id="15365" name="Rectangle 5"/>
          <p:cNvSpPr>
            <a:spLocks noGrp="1" noChangeArrowheads="1"/>
          </p:cNvSpPr>
          <p:nvPr>
            <p:ph type="body" sz="half" idx="2"/>
          </p:nvPr>
        </p:nvSpPr>
        <p:spPr>
          <a:xfrm>
            <a:off x="4652963" y="1981200"/>
            <a:ext cx="4033837" cy="3886200"/>
          </a:xfrm>
          <a:solidFill>
            <a:schemeClr val="bg1"/>
          </a:solidFill>
          <a:ln>
            <a:solidFill>
              <a:srgbClr val="FFFFCC"/>
            </a:solidFill>
          </a:ln>
        </p:spPr>
        <p:txBody>
          <a:bodyPr/>
          <a:lstStyle/>
          <a:p>
            <a:pPr>
              <a:buClr>
                <a:schemeClr val="tx1"/>
              </a:buClr>
              <a:buFontTx/>
              <a:buChar char="•"/>
            </a:pPr>
            <a:r>
              <a:rPr lang="en-US"/>
              <a:t>Jigsaw</a:t>
            </a:r>
          </a:p>
          <a:p>
            <a:pPr>
              <a:buClr>
                <a:schemeClr val="tx1"/>
              </a:buClr>
              <a:buFontTx/>
              <a:buChar char="•"/>
            </a:pPr>
            <a:r>
              <a:rPr lang="en-US"/>
              <a:t>Model Making</a:t>
            </a:r>
          </a:p>
          <a:p>
            <a:pPr>
              <a:buClr>
                <a:schemeClr val="tx1"/>
              </a:buClr>
              <a:buFontTx/>
              <a:buChar char="•"/>
            </a:pPr>
            <a:r>
              <a:rPr lang="en-US"/>
              <a:t>Choice Boards</a:t>
            </a:r>
          </a:p>
          <a:p>
            <a:pPr>
              <a:buClr>
                <a:schemeClr val="tx1"/>
              </a:buClr>
              <a:buFontTx/>
              <a:buChar char="•"/>
            </a:pPr>
            <a:r>
              <a:rPr lang="en-US"/>
              <a:t>Labs</a:t>
            </a:r>
          </a:p>
          <a:p>
            <a:pPr>
              <a:buClr>
                <a:schemeClr val="tx1"/>
              </a:buClr>
              <a:buFontTx/>
              <a:buChar char="•"/>
            </a:pPr>
            <a:r>
              <a:rPr lang="en-US"/>
              <a:t>Centers</a:t>
            </a:r>
          </a:p>
          <a:p>
            <a:pPr>
              <a:buClr>
                <a:schemeClr val="tx1"/>
              </a:buClr>
              <a:buFontTx/>
              <a:buChar char="•"/>
            </a:pP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6858000"/>
          </a:xfrm>
          <a:prstGeom prst="rect">
            <a:avLst/>
          </a:prstGeom>
          <a:solidFill>
            <a:schemeClr val="accent1"/>
          </a:solidFill>
          <a:ln w="9525">
            <a:solidFill>
              <a:srgbClr val="FFFFCC"/>
            </a:solidFill>
            <a:miter lim="800000"/>
            <a:headEnd/>
            <a:tailEnd/>
          </a:ln>
          <a:effectLst/>
        </p:spPr>
        <p:txBody>
          <a:bodyPr wrap="none" anchor="ctr"/>
          <a:lstStyle/>
          <a:p>
            <a:endParaRPr lang="en-US"/>
          </a:p>
        </p:txBody>
      </p:sp>
      <p:sp>
        <p:nvSpPr>
          <p:cNvPr id="18435" name="Rectangle 3"/>
          <p:cNvSpPr>
            <a:spLocks noGrp="1" noChangeArrowheads="1"/>
          </p:cNvSpPr>
          <p:nvPr>
            <p:ph type="title"/>
          </p:nvPr>
        </p:nvSpPr>
        <p:spPr>
          <a:solidFill>
            <a:srgbClr val="FFFFCC"/>
          </a:solidFill>
          <a:ln>
            <a:solidFill>
              <a:srgbClr val="FFFFCC"/>
            </a:solidFill>
          </a:ln>
        </p:spPr>
        <p:txBody>
          <a:bodyPr/>
          <a:lstStyle/>
          <a:p>
            <a:r>
              <a:rPr lang="en-US"/>
              <a:t>Differentiating By Product</a:t>
            </a:r>
          </a:p>
        </p:txBody>
      </p:sp>
      <p:sp>
        <p:nvSpPr>
          <p:cNvPr id="18436" name="Rectangle 4"/>
          <p:cNvSpPr>
            <a:spLocks noGrp="1" noChangeArrowheads="1"/>
          </p:cNvSpPr>
          <p:nvPr>
            <p:ph type="body" sz="half" idx="1"/>
          </p:nvPr>
        </p:nvSpPr>
        <p:spPr>
          <a:xfrm>
            <a:off x="457200" y="1981200"/>
            <a:ext cx="4033838" cy="3886200"/>
          </a:xfrm>
          <a:solidFill>
            <a:srgbClr val="FFFFCC"/>
          </a:solidFill>
          <a:ln>
            <a:solidFill>
              <a:srgbClr val="FFFFCC"/>
            </a:solidFill>
          </a:ln>
        </p:spPr>
        <p:txBody>
          <a:bodyPr/>
          <a:lstStyle/>
          <a:p>
            <a:r>
              <a:rPr lang="en-US"/>
              <a:t>Tiered Assignments</a:t>
            </a:r>
          </a:p>
          <a:p>
            <a:r>
              <a:rPr lang="en-US"/>
              <a:t>Totally Ten</a:t>
            </a:r>
          </a:p>
          <a:p>
            <a:r>
              <a:rPr lang="en-US"/>
              <a:t>Design a Web Page</a:t>
            </a:r>
          </a:p>
          <a:p>
            <a:r>
              <a:rPr lang="en-US"/>
              <a:t>Design a Game</a:t>
            </a:r>
          </a:p>
          <a:p>
            <a:r>
              <a:rPr lang="en-US"/>
              <a:t>Present a Mock Trial</a:t>
            </a:r>
          </a:p>
          <a:p>
            <a:r>
              <a:rPr lang="en-US"/>
              <a:t>Present a Radio Program</a:t>
            </a:r>
          </a:p>
          <a:p>
            <a:endParaRPr lang="en-US"/>
          </a:p>
        </p:txBody>
      </p:sp>
      <p:sp>
        <p:nvSpPr>
          <p:cNvPr id="18437" name="Rectangle 5"/>
          <p:cNvSpPr>
            <a:spLocks noGrp="1" noChangeArrowheads="1"/>
          </p:cNvSpPr>
          <p:nvPr>
            <p:ph type="body" sz="half" idx="2"/>
          </p:nvPr>
        </p:nvSpPr>
        <p:spPr>
          <a:xfrm>
            <a:off x="4652963" y="1981200"/>
            <a:ext cx="4033837" cy="3886200"/>
          </a:xfrm>
          <a:solidFill>
            <a:srgbClr val="FFFFCC"/>
          </a:solidFill>
          <a:ln>
            <a:solidFill>
              <a:srgbClr val="FFFFCC"/>
            </a:solidFill>
          </a:ln>
        </p:spPr>
        <p:txBody>
          <a:bodyPr/>
          <a:lstStyle/>
          <a:p>
            <a:pPr>
              <a:buClr>
                <a:schemeClr val="tx1"/>
              </a:buClr>
              <a:buFontTx/>
              <a:buChar char="•"/>
            </a:pPr>
            <a:r>
              <a:rPr lang="en-US"/>
              <a:t>Make a Video</a:t>
            </a:r>
          </a:p>
          <a:p>
            <a:pPr>
              <a:buClr>
                <a:schemeClr val="tx1"/>
              </a:buClr>
              <a:buFontTx/>
              <a:buChar char="•"/>
            </a:pPr>
            <a:r>
              <a:rPr lang="en-US"/>
              <a:t>Design and Make Costumes</a:t>
            </a:r>
          </a:p>
          <a:p>
            <a:pPr>
              <a:buClr>
                <a:schemeClr val="tx1"/>
              </a:buClr>
              <a:buFontTx/>
              <a:buChar char="•"/>
            </a:pPr>
            <a:r>
              <a:rPr lang="en-US"/>
              <a:t>Write Letters to the Editors</a:t>
            </a:r>
          </a:p>
          <a:p>
            <a:pPr>
              <a:buClr>
                <a:schemeClr val="tx1"/>
              </a:buClr>
              <a:buFontTx/>
              <a:buChar char="•"/>
            </a:pPr>
            <a:r>
              <a:rPr lang="en-US"/>
              <a:t>Develop a Collection</a:t>
            </a:r>
          </a:p>
          <a:p>
            <a:pPr>
              <a:buClr>
                <a:schemeClr val="tx1"/>
              </a:buClr>
              <a:buFontTx/>
              <a:buChar char="•"/>
            </a:pPr>
            <a:r>
              <a:rPr lang="en-US"/>
              <a:t>Create Authentic Recipes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228600"/>
            <a:ext cx="8915400" cy="762000"/>
          </a:xfrm>
        </p:spPr>
        <p:txBody>
          <a:bodyPr/>
          <a:lstStyle/>
          <a:p>
            <a:r>
              <a:rPr lang="en-US"/>
              <a:t>                 </a:t>
            </a:r>
            <a:r>
              <a:rPr lang="en-US" sz="3200"/>
              <a:t>Tiered Instruction</a:t>
            </a:r>
          </a:p>
        </p:txBody>
      </p:sp>
      <p:sp>
        <p:nvSpPr>
          <p:cNvPr id="55299" name="Rectangle 3"/>
          <p:cNvSpPr>
            <a:spLocks noGrp="1" noChangeArrowheads="1"/>
          </p:cNvSpPr>
          <p:nvPr>
            <p:ph type="body" idx="1"/>
          </p:nvPr>
        </p:nvSpPr>
        <p:spPr>
          <a:xfrm>
            <a:off x="457200" y="1143000"/>
            <a:ext cx="8229600" cy="5486400"/>
          </a:xfrm>
        </p:spPr>
        <p:txBody>
          <a:bodyPr/>
          <a:lstStyle/>
          <a:p>
            <a:pPr>
              <a:lnSpc>
                <a:spcPct val="90000"/>
              </a:lnSpc>
              <a:buFont typeface="Wingdings" pitchFamily="2" charset="2"/>
              <a:buNone/>
            </a:pPr>
            <a:r>
              <a:rPr lang="en-US" sz="2400"/>
              <a:t>Tiered Activities are important when we want to ensure that students with different learning needs work with the same essential ideas and use the same key skills</a:t>
            </a:r>
          </a:p>
          <a:p>
            <a:pPr>
              <a:lnSpc>
                <a:spcPct val="90000"/>
              </a:lnSpc>
              <a:buFont typeface="Wingdings" pitchFamily="2" charset="2"/>
              <a:buNone/>
            </a:pPr>
            <a:r>
              <a:rPr lang="en-US" sz="2400">
                <a:solidFill>
                  <a:srgbClr val="3333FF"/>
                </a:solidFill>
              </a:rPr>
              <a:t>Tiered Instruction is a stairway providing access within the large building of learning.</a:t>
            </a:r>
          </a:p>
          <a:p>
            <a:pPr>
              <a:lnSpc>
                <a:spcPct val="90000"/>
              </a:lnSpc>
              <a:buFont typeface="Wingdings" pitchFamily="2" charset="2"/>
              <a:buNone/>
            </a:pPr>
            <a:r>
              <a:rPr lang="en-US" sz="2400"/>
              <a:t>Bottom Floor – Students with less readiness &amp; fewer Skills.</a:t>
            </a:r>
          </a:p>
          <a:p>
            <a:pPr>
              <a:lnSpc>
                <a:spcPct val="90000"/>
              </a:lnSpc>
              <a:buFont typeface="Wingdings" pitchFamily="2" charset="2"/>
              <a:buNone/>
            </a:pPr>
            <a:r>
              <a:rPr lang="en-US" sz="2400"/>
              <a:t> We move students UP the stairway to reach the appropriate challenge level. </a:t>
            </a:r>
          </a:p>
          <a:p>
            <a:pPr>
              <a:lnSpc>
                <a:spcPct val="90000"/>
              </a:lnSpc>
              <a:buFont typeface="Wingdings" pitchFamily="2" charset="2"/>
              <a:buNone/>
            </a:pPr>
            <a:r>
              <a:rPr lang="en-US" sz="2400">
                <a:solidFill>
                  <a:srgbClr val="3333FF"/>
                </a:solidFill>
              </a:rPr>
              <a:t>Within each tier there can be multiple small-group activities presenting different ways to learn.</a:t>
            </a:r>
          </a:p>
          <a:p>
            <a:pPr>
              <a:lnSpc>
                <a:spcPct val="90000"/>
              </a:lnSpc>
              <a:buFont typeface="Wingdings" pitchFamily="2" charset="2"/>
              <a:buNone/>
            </a:pPr>
            <a:r>
              <a:rPr lang="en-US" sz="2400"/>
              <a:t>On certain floors there can even be multiple stairways or elevators as our students access higher learning levels differently and at different rates.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304800" y="457200"/>
            <a:ext cx="8229600" cy="304800"/>
          </a:xfrm>
        </p:spPr>
        <p:txBody>
          <a:bodyPr/>
          <a:lstStyle/>
          <a:p>
            <a:pPr algn="ctr"/>
            <a:r>
              <a:rPr lang="en-US" sz="4000"/>
              <a:t>Center Tips</a:t>
            </a:r>
          </a:p>
        </p:txBody>
      </p:sp>
      <p:sp>
        <p:nvSpPr>
          <p:cNvPr id="125955" name="Rectangle 3"/>
          <p:cNvSpPr>
            <a:spLocks noGrp="1" noChangeArrowheads="1"/>
          </p:cNvSpPr>
          <p:nvPr>
            <p:ph type="body" idx="1"/>
          </p:nvPr>
        </p:nvSpPr>
        <p:spPr>
          <a:xfrm>
            <a:off x="228600" y="990600"/>
            <a:ext cx="8610600" cy="5257800"/>
          </a:xfrm>
        </p:spPr>
        <p:txBody>
          <a:bodyPr/>
          <a:lstStyle/>
          <a:p>
            <a:pPr>
              <a:lnSpc>
                <a:spcPct val="80000"/>
              </a:lnSpc>
            </a:pPr>
            <a:r>
              <a:rPr lang="en-US" sz="2000"/>
              <a:t>Expectations -Make sure students know how they are to move from center to center. </a:t>
            </a:r>
          </a:p>
          <a:p>
            <a:pPr>
              <a:lnSpc>
                <a:spcPct val="80000"/>
              </a:lnSpc>
            </a:pPr>
            <a:r>
              <a:rPr lang="en-US" sz="2400"/>
              <a:t>Students should know what to do with finished work.</a:t>
            </a:r>
          </a:p>
          <a:p>
            <a:pPr>
              <a:lnSpc>
                <a:spcPct val="80000"/>
              </a:lnSpc>
            </a:pPr>
            <a:r>
              <a:rPr lang="en-US" sz="2400"/>
              <a:t>System for what students should do when they are have a question</a:t>
            </a:r>
          </a:p>
          <a:p>
            <a:pPr>
              <a:lnSpc>
                <a:spcPct val="80000"/>
              </a:lnSpc>
            </a:pPr>
            <a:r>
              <a:rPr lang="en-US" sz="2400"/>
              <a:t>Students should know if they can talk quietly or must be silent</a:t>
            </a:r>
          </a:p>
          <a:p>
            <a:pPr>
              <a:lnSpc>
                <a:spcPct val="80000"/>
              </a:lnSpc>
            </a:pPr>
            <a:r>
              <a:rPr lang="en-US" sz="2400"/>
              <a:t>Clearly communicate expectations for their center tasks</a:t>
            </a:r>
          </a:p>
          <a:p>
            <a:pPr>
              <a:lnSpc>
                <a:spcPct val="80000"/>
              </a:lnSpc>
            </a:pPr>
            <a:r>
              <a:rPr lang="en-US" sz="2400"/>
              <a:t>Always let students know you trust them to be responsible, active learners during centers.</a:t>
            </a:r>
          </a:p>
          <a:p>
            <a:pPr>
              <a:lnSpc>
                <a:spcPct val="80000"/>
              </a:lnSpc>
              <a:buFont typeface="Wingdings" pitchFamily="2" charset="2"/>
              <a:buNone/>
            </a:pPr>
            <a:r>
              <a:rPr lang="en-US" sz="2400" b="1"/>
              <a:t>Organizing Centers</a:t>
            </a:r>
          </a:p>
          <a:p>
            <a:pPr>
              <a:lnSpc>
                <a:spcPct val="80000"/>
              </a:lnSpc>
              <a:buFont typeface="Wingdings" pitchFamily="2" charset="2"/>
              <a:buChar char="§"/>
            </a:pPr>
            <a:r>
              <a:rPr lang="en-US" sz="2400"/>
              <a:t>We need to be clear about where materials are located.</a:t>
            </a:r>
          </a:p>
          <a:p>
            <a:pPr>
              <a:lnSpc>
                <a:spcPct val="80000"/>
              </a:lnSpc>
              <a:buFont typeface="Wingdings" pitchFamily="2" charset="2"/>
              <a:buChar char="§"/>
            </a:pPr>
            <a:r>
              <a:rPr lang="en-US" sz="2400"/>
              <a:t>Centers can be in a specific location or just in folders.</a:t>
            </a:r>
          </a:p>
          <a:p>
            <a:pPr>
              <a:lnSpc>
                <a:spcPct val="80000"/>
              </a:lnSpc>
              <a:buFont typeface="Wingdings" pitchFamily="2" charset="2"/>
              <a:buChar char="§"/>
            </a:pPr>
            <a:r>
              <a:rPr lang="en-US" sz="2400"/>
              <a:t>Noisy centers should be away from where students are working quietly.</a:t>
            </a:r>
          </a:p>
          <a:p>
            <a:pPr>
              <a:lnSpc>
                <a:spcPct val="80000"/>
              </a:lnSpc>
              <a:buFont typeface="Wingdings" pitchFamily="2" charset="2"/>
              <a:buNone/>
            </a:pPr>
            <a:endParaRPr lang="en-US" sz="2400"/>
          </a:p>
          <a:p>
            <a:pPr>
              <a:lnSpc>
                <a:spcPct val="80000"/>
              </a:lnSpc>
              <a:buFontTx/>
              <a:buChar char="•"/>
            </a:pPr>
            <a:endParaRPr 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5954"/>
                                        </p:tgtEl>
                                        <p:attrNameLst>
                                          <p:attrName>style.visibility</p:attrName>
                                        </p:attrNameLst>
                                      </p:cBhvr>
                                      <p:to>
                                        <p:strVal val="visible"/>
                                      </p:to>
                                    </p:set>
                                    <p:animEffect transition="in" filter="fade">
                                      <p:cBhvr>
                                        <p:cTn id="7" dur="2000"/>
                                        <p:tgtEl>
                                          <p:spTgt spid="1259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5955">
                                            <p:txEl>
                                              <p:pRg st="0" end="0"/>
                                            </p:txEl>
                                          </p:spTgt>
                                        </p:tgtEl>
                                        <p:attrNameLst>
                                          <p:attrName>style.visibility</p:attrName>
                                        </p:attrNameLst>
                                      </p:cBhvr>
                                      <p:to>
                                        <p:strVal val="visible"/>
                                      </p:to>
                                    </p:set>
                                    <p:animEffect transition="in" filter="fade">
                                      <p:cBhvr>
                                        <p:cTn id="12" dur="2000"/>
                                        <p:tgtEl>
                                          <p:spTgt spid="1259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5955">
                                            <p:txEl>
                                              <p:pRg st="1" end="1"/>
                                            </p:txEl>
                                          </p:spTgt>
                                        </p:tgtEl>
                                        <p:attrNameLst>
                                          <p:attrName>style.visibility</p:attrName>
                                        </p:attrNameLst>
                                      </p:cBhvr>
                                      <p:to>
                                        <p:strVal val="visible"/>
                                      </p:to>
                                    </p:set>
                                    <p:animEffect transition="in" filter="fade">
                                      <p:cBhvr>
                                        <p:cTn id="17" dur="2000"/>
                                        <p:tgtEl>
                                          <p:spTgt spid="1259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5955">
                                            <p:txEl>
                                              <p:pRg st="2" end="2"/>
                                            </p:txEl>
                                          </p:spTgt>
                                        </p:tgtEl>
                                        <p:attrNameLst>
                                          <p:attrName>style.visibility</p:attrName>
                                        </p:attrNameLst>
                                      </p:cBhvr>
                                      <p:to>
                                        <p:strVal val="visible"/>
                                      </p:to>
                                    </p:set>
                                    <p:animEffect transition="in" filter="fade">
                                      <p:cBhvr>
                                        <p:cTn id="22" dur="2000"/>
                                        <p:tgtEl>
                                          <p:spTgt spid="12595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5955">
                                            <p:txEl>
                                              <p:pRg st="3" end="3"/>
                                            </p:txEl>
                                          </p:spTgt>
                                        </p:tgtEl>
                                        <p:attrNameLst>
                                          <p:attrName>style.visibility</p:attrName>
                                        </p:attrNameLst>
                                      </p:cBhvr>
                                      <p:to>
                                        <p:strVal val="visible"/>
                                      </p:to>
                                    </p:set>
                                    <p:animEffect transition="in" filter="fade">
                                      <p:cBhvr>
                                        <p:cTn id="27" dur="2000"/>
                                        <p:tgtEl>
                                          <p:spTgt spid="12595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5955">
                                            <p:txEl>
                                              <p:pRg st="4" end="4"/>
                                            </p:txEl>
                                          </p:spTgt>
                                        </p:tgtEl>
                                        <p:attrNameLst>
                                          <p:attrName>style.visibility</p:attrName>
                                        </p:attrNameLst>
                                      </p:cBhvr>
                                      <p:to>
                                        <p:strVal val="visible"/>
                                      </p:to>
                                    </p:set>
                                    <p:animEffect transition="in" filter="fade">
                                      <p:cBhvr>
                                        <p:cTn id="32" dur="2000"/>
                                        <p:tgtEl>
                                          <p:spTgt spid="12595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5955">
                                            <p:txEl>
                                              <p:pRg st="5" end="5"/>
                                            </p:txEl>
                                          </p:spTgt>
                                        </p:tgtEl>
                                        <p:attrNameLst>
                                          <p:attrName>style.visibility</p:attrName>
                                        </p:attrNameLst>
                                      </p:cBhvr>
                                      <p:to>
                                        <p:strVal val="visible"/>
                                      </p:to>
                                    </p:set>
                                    <p:animEffect transition="in" filter="fade">
                                      <p:cBhvr>
                                        <p:cTn id="37" dur="2000"/>
                                        <p:tgtEl>
                                          <p:spTgt spid="12595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5955">
                                            <p:txEl>
                                              <p:pRg st="6" end="6"/>
                                            </p:txEl>
                                          </p:spTgt>
                                        </p:tgtEl>
                                        <p:attrNameLst>
                                          <p:attrName>style.visibility</p:attrName>
                                        </p:attrNameLst>
                                      </p:cBhvr>
                                      <p:to>
                                        <p:strVal val="visible"/>
                                      </p:to>
                                    </p:set>
                                    <p:animEffect transition="in" filter="fade">
                                      <p:cBhvr>
                                        <p:cTn id="42" dur="2000"/>
                                        <p:tgtEl>
                                          <p:spTgt spid="12595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5955">
                                            <p:txEl>
                                              <p:pRg st="7" end="7"/>
                                            </p:txEl>
                                          </p:spTgt>
                                        </p:tgtEl>
                                        <p:attrNameLst>
                                          <p:attrName>style.visibility</p:attrName>
                                        </p:attrNameLst>
                                      </p:cBhvr>
                                      <p:to>
                                        <p:strVal val="visible"/>
                                      </p:to>
                                    </p:set>
                                    <p:animEffect transition="in" filter="fade">
                                      <p:cBhvr>
                                        <p:cTn id="47" dur="2000"/>
                                        <p:tgtEl>
                                          <p:spTgt spid="12595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5955">
                                            <p:txEl>
                                              <p:pRg st="8" end="8"/>
                                            </p:txEl>
                                          </p:spTgt>
                                        </p:tgtEl>
                                        <p:attrNameLst>
                                          <p:attrName>style.visibility</p:attrName>
                                        </p:attrNameLst>
                                      </p:cBhvr>
                                      <p:to>
                                        <p:strVal val="visible"/>
                                      </p:to>
                                    </p:set>
                                    <p:animEffect transition="in" filter="fade">
                                      <p:cBhvr>
                                        <p:cTn id="52" dur="2000"/>
                                        <p:tgtEl>
                                          <p:spTgt spid="125955">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5955">
                                            <p:txEl>
                                              <p:pRg st="9" end="9"/>
                                            </p:txEl>
                                          </p:spTgt>
                                        </p:tgtEl>
                                        <p:attrNameLst>
                                          <p:attrName>style.visibility</p:attrName>
                                        </p:attrNameLst>
                                      </p:cBhvr>
                                      <p:to>
                                        <p:strVal val="visible"/>
                                      </p:to>
                                    </p:set>
                                    <p:animEffect transition="in" filter="fade">
                                      <p:cBhvr>
                                        <p:cTn id="57" dur="2000"/>
                                        <p:tgtEl>
                                          <p:spTgt spid="12595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p:bldP spid="12595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685800" y="0"/>
            <a:ext cx="7772400" cy="1143000"/>
          </a:xfrm>
          <a:solidFill>
            <a:schemeClr val="bg1"/>
          </a:solidFill>
        </p:spPr>
        <p:txBody>
          <a:bodyPr/>
          <a:lstStyle/>
          <a:p>
            <a:r>
              <a:rPr lang="en-US" sz="3600"/>
              <a:t>A Student who UNDERSTANDS Something can…</a:t>
            </a:r>
          </a:p>
        </p:txBody>
      </p:sp>
      <p:sp>
        <p:nvSpPr>
          <p:cNvPr id="120835" name="Rectangle 3"/>
          <p:cNvSpPr>
            <a:spLocks noGrp="1" noChangeArrowheads="1"/>
          </p:cNvSpPr>
          <p:nvPr>
            <p:ph type="body" idx="1"/>
          </p:nvPr>
        </p:nvSpPr>
        <p:spPr>
          <a:xfrm>
            <a:off x="685800" y="1219200"/>
            <a:ext cx="7772400" cy="5486400"/>
          </a:xfrm>
          <a:solidFill>
            <a:schemeClr val="accent1"/>
          </a:solidFill>
        </p:spPr>
        <p:txBody>
          <a:bodyPr/>
          <a:lstStyle/>
          <a:p>
            <a:pPr>
              <a:lnSpc>
                <a:spcPct val="80000"/>
              </a:lnSpc>
            </a:pPr>
            <a:r>
              <a:rPr lang="en-US" sz="2000">
                <a:latin typeface="Gill Sans MT" pitchFamily="34" charset="0"/>
              </a:rPr>
              <a:t>Explain it clearly, giving examples</a:t>
            </a:r>
          </a:p>
          <a:p>
            <a:pPr>
              <a:lnSpc>
                <a:spcPct val="80000"/>
              </a:lnSpc>
            </a:pPr>
            <a:r>
              <a:rPr lang="en-US" sz="2000">
                <a:latin typeface="Gill Sans MT" pitchFamily="34" charset="0"/>
              </a:rPr>
              <a:t>Use it</a:t>
            </a:r>
          </a:p>
          <a:p>
            <a:pPr>
              <a:lnSpc>
                <a:spcPct val="80000"/>
              </a:lnSpc>
            </a:pPr>
            <a:r>
              <a:rPr lang="en-US" sz="2000">
                <a:latin typeface="Gill Sans MT" pitchFamily="34" charset="0"/>
              </a:rPr>
              <a:t>Compare and contrast it with other concepts</a:t>
            </a:r>
          </a:p>
          <a:p>
            <a:pPr>
              <a:lnSpc>
                <a:spcPct val="80000"/>
              </a:lnSpc>
            </a:pPr>
            <a:r>
              <a:rPr lang="en-US" sz="2000">
                <a:latin typeface="Gill Sans MT" pitchFamily="34" charset="0"/>
              </a:rPr>
              <a:t>Relate it to other instances in the subject studies, other subjects and personal life experiences</a:t>
            </a:r>
          </a:p>
          <a:p>
            <a:pPr>
              <a:lnSpc>
                <a:spcPct val="80000"/>
              </a:lnSpc>
            </a:pPr>
            <a:r>
              <a:rPr lang="en-US" sz="2000">
                <a:latin typeface="Gill Sans MT" pitchFamily="34" charset="0"/>
              </a:rPr>
              <a:t>Transfer it to unfamiliar settings</a:t>
            </a:r>
          </a:p>
          <a:p>
            <a:pPr>
              <a:lnSpc>
                <a:spcPct val="80000"/>
              </a:lnSpc>
            </a:pPr>
            <a:r>
              <a:rPr lang="en-US" sz="2000">
                <a:latin typeface="Gill Sans MT" pitchFamily="34" charset="0"/>
              </a:rPr>
              <a:t>Discover the concept embedded within a novel problem</a:t>
            </a:r>
          </a:p>
          <a:p>
            <a:pPr>
              <a:lnSpc>
                <a:spcPct val="80000"/>
              </a:lnSpc>
            </a:pPr>
            <a:r>
              <a:rPr lang="en-US" sz="2000">
                <a:latin typeface="Gill Sans MT" pitchFamily="34" charset="0"/>
              </a:rPr>
              <a:t>Combine it appropriately with other understandings</a:t>
            </a:r>
          </a:p>
          <a:p>
            <a:pPr>
              <a:lnSpc>
                <a:spcPct val="80000"/>
              </a:lnSpc>
            </a:pPr>
            <a:r>
              <a:rPr lang="en-US" sz="2000">
                <a:latin typeface="Gill Sans MT" pitchFamily="34" charset="0"/>
              </a:rPr>
              <a:t>Pose new problems that exemplify or embody the concept</a:t>
            </a:r>
          </a:p>
          <a:p>
            <a:pPr>
              <a:lnSpc>
                <a:spcPct val="80000"/>
              </a:lnSpc>
            </a:pPr>
            <a:r>
              <a:rPr lang="en-US" sz="2000">
                <a:latin typeface="Gill Sans MT" pitchFamily="34" charset="0"/>
              </a:rPr>
              <a:t>Create analogies, models, metaphors, symbols, or pictures of the concept</a:t>
            </a:r>
          </a:p>
          <a:p>
            <a:pPr>
              <a:lnSpc>
                <a:spcPct val="80000"/>
              </a:lnSpc>
            </a:pPr>
            <a:r>
              <a:rPr lang="en-US" sz="2000">
                <a:latin typeface="Gill Sans MT" pitchFamily="34" charset="0"/>
              </a:rPr>
              <a:t>Pose and answer “what-if” questions that alter variables in a problematic situation</a:t>
            </a:r>
          </a:p>
          <a:p>
            <a:pPr>
              <a:lnSpc>
                <a:spcPct val="80000"/>
              </a:lnSpc>
            </a:pPr>
            <a:r>
              <a:rPr lang="en-US" sz="2000">
                <a:latin typeface="Gill Sans MT" pitchFamily="34" charset="0"/>
              </a:rPr>
              <a:t>Generate questions and hypotheses that lead to new knowledge and further inquiries</a:t>
            </a:r>
          </a:p>
          <a:p>
            <a:pPr>
              <a:lnSpc>
                <a:spcPct val="80000"/>
              </a:lnSpc>
            </a:pPr>
            <a:r>
              <a:rPr lang="en-US" sz="2000">
                <a:latin typeface="Gill Sans MT" pitchFamily="34" charset="0"/>
              </a:rPr>
              <a:t>Generalize from specifics to form a concept</a:t>
            </a:r>
          </a:p>
          <a:p>
            <a:pPr>
              <a:lnSpc>
                <a:spcPct val="80000"/>
              </a:lnSpc>
            </a:pPr>
            <a:r>
              <a:rPr lang="en-US" sz="2000">
                <a:latin typeface="Gill Sans MT" pitchFamily="34" charset="0"/>
              </a:rPr>
              <a:t>Use the knowledge to appropriately assess his or her performance, or that of someone else.</a:t>
            </a:r>
          </a:p>
          <a:p>
            <a:pPr algn="ctr">
              <a:lnSpc>
                <a:spcPct val="80000"/>
              </a:lnSpc>
              <a:buFont typeface="Wingdings" pitchFamily="2" charset="2"/>
              <a:buNone/>
            </a:pPr>
            <a:r>
              <a:rPr lang="en-US" sz="1400">
                <a:latin typeface="Gill Sans MT" pitchFamily="34" charset="0"/>
              </a:rPr>
              <a:t>Adopted from Barell, J.  (1995) </a:t>
            </a:r>
            <a:r>
              <a:rPr lang="en-US" sz="1400" i="1">
                <a:latin typeface="Gill Sans MT" pitchFamily="34" charset="0"/>
              </a:rPr>
              <a:t>Teaching for thoughtfulness: Classroom Strategies</a:t>
            </a:r>
            <a:endParaRPr lang="en-US" sz="1400">
              <a:latin typeface="Gill Sans MT"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z="4000" b="1"/>
              <a:t>The Ten Principles of Successful Classrooms</a:t>
            </a:r>
          </a:p>
        </p:txBody>
      </p:sp>
      <p:sp>
        <p:nvSpPr>
          <p:cNvPr id="72707" name="Rectangle 3"/>
          <p:cNvSpPr>
            <a:spLocks noGrp="1" noChangeArrowheads="1"/>
          </p:cNvSpPr>
          <p:nvPr>
            <p:ph type="body" idx="1"/>
          </p:nvPr>
        </p:nvSpPr>
        <p:spPr/>
        <p:txBody>
          <a:bodyPr/>
          <a:lstStyle/>
          <a:p>
            <a:pPr>
              <a:lnSpc>
                <a:spcPct val="80000"/>
              </a:lnSpc>
            </a:pPr>
            <a:endParaRPr lang="en-US" sz="2000"/>
          </a:p>
          <a:p>
            <a:pPr>
              <a:lnSpc>
                <a:spcPct val="80000"/>
              </a:lnSpc>
              <a:buFont typeface="Wingdings" pitchFamily="2" charset="2"/>
              <a:buNone/>
            </a:pPr>
            <a:r>
              <a:rPr lang="en-US" sz="2000"/>
              <a:t>Listed below are four of The Ten Principles of Successful Classrooms. </a:t>
            </a:r>
          </a:p>
          <a:p>
            <a:pPr>
              <a:lnSpc>
                <a:spcPct val="80000"/>
              </a:lnSpc>
              <a:buFont typeface="Wingdings" pitchFamily="2" charset="2"/>
              <a:buNone/>
            </a:pPr>
            <a:r>
              <a:rPr lang="en-US" sz="2000"/>
              <a:t> </a:t>
            </a:r>
          </a:p>
          <a:p>
            <a:pPr>
              <a:lnSpc>
                <a:spcPct val="80000"/>
              </a:lnSpc>
              <a:buFont typeface="Wingdings" pitchFamily="2" charset="2"/>
              <a:buNone/>
            </a:pPr>
            <a:r>
              <a:rPr lang="en-US" sz="2000"/>
              <a:t> 	1.) Connected Learning</a:t>
            </a:r>
          </a:p>
          <a:p>
            <a:pPr>
              <a:lnSpc>
                <a:spcPct val="80000"/>
              </a:lnSpc>
              <a:buFont typeface="Wingdings" pitchFamily="2" charset="2"/>
              <a:buNone/>
            </a:pPr>
            <a:endParaRPr lang="en-US" sz="2000"/>
          </a:p>
          <a:p>
            <a:pPr>
              <a:lnSpc>
                <a:spcPct val="80000"/>
              </a:lnSpc>
              <a:buFont typeface="Wingdings" pitchFamily="2" charset="2"/>
              <a:buNone/>
            </a:pPr>
            <a:r>
              <a:rPr lang="en-US" sz="2000"/>
              <a:t>	2.) Individual Learning Path</a:t>
            </a:r>
          </a:p>
          <a:p>
            <a:pPr>
              <a:lnSpc>
                <a:spcPct val="80000"/>
              </a:lnSpc>
              <a:buFont typeface="Wingdings" pitchFamily="2" charset="2"/>
              <a:buNone/>
            </a:pPr>
            <a:endParaRPr lang="en-US" sz="2000"/>
          </a:p>
          <a:p>
            <a:pPr>
              <a:lnSpc>
                <a:spcPct val="80000"/>
              </a:lnSpc>
              <a:buFont typeface="Wingdings" pitchFamily="2" charset="2"/>
              <a:buNone/>
            </a:pPr>
            <a:r>
              <a:rPr lang="en-US" sz="2000"/>
              <a:t>	3.) Student Responsibility for Learning</a:t>
            </a:r>
          </a:p>
          <a:p>
            <a:pPr>
              <a:lnSpc>
                <a:spcPct val="80000"/>
              </a:lnSpc>
              <a:buFont typeface="Wingdings" pitchFamily="2" charset="2"/>
              <a:buNone/>
            </a:pPr>
            <a:endParaRPr lang="en-US" sz="2000"/>
          </a:p>
          <a:p>
            <a:pPr>
              <a:lnSpc>
                <a:spcPct val="80000"/>
              </a:lnSpc>
              <a:buFont typeface="Wingdings" pitchFamily="2" charset="2"/>
              <a:buNone/>
            </a:pPr>
            <a:r>
              <a:rPr lang="en-US" sz="2000"/>
              <a:t>	4.) Focus on Higher-Order Open-Ended Problem-Solving</a:t>
            </a:r>
          </a:p>
          <a:p>
            <a:pPr>
              <a:lnSpc>
                <a:spcPct val="80000"/>
              </a:lnSpc>
              <a:buFont typeface="Wingdings" pitchFamily="2" charset="2"/>
              <a:buNone/>
            </a:pPr>
            <a:endParaRPr lang="en-US" sz="2000"/>
          </a:p>
          <a:p>
            <a:pPr>
              <a:lnSpc>
                <a:spcPct val="80000"/>
              </a:lnSpc>
              <a:buFont typeface="Wingdings" pitchFamily="2" charset="2"/>
              <a:buNone/>
            </a:pPr>
            <a:r>
              <a:rPr lang="en-US" sz="2000"/>
              <a:t> Discuss what you think each principle means with a small group.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          Exit                  Cards </a:t>
            </a:r>
          </a:p>
        </p:txBody>
      </p:sp>
      <p:sp>
        <p:nvSpPr>
          <p:cNvPr id="91139" name="Rectangle 3"/>
          <p:cNvSpPr>
            <a:spLocks noGrp="1" noChangeArrowheads="1"/>
          </p:cNvSpPr>
          <p:nvPr>
            <p:ph type="body" idx="1"/>
          </p:nvPr>
        </p:nvSpPr>
        <p:spPr>
          <a:xfrm>
            <a:off x="457200" y="2209800"/>
            <a:ext cx="8229600" cy="4191000"/>
          </a:xfrm>
        </p:spPr>
        <p:txBody>
          <a:bodyPr/>
          <a:lstStyle/>
          <a:p>
            <a:pPr>
              <a:lnSpc>
                <a:spcPct val="80000"/>
              </a:lnSpc>
              <a:buFont typeface="Wingdings" pitchFamily="2" charset="2"/>
              <a:buNone/>
            </a:pPr>
            <a:r>
              <a:rPr lang="en-US" sz="1800" b="1"/>
              <a:t>Exit cards are..</a:t>
            </a:r>
          </a:p>
          <a:p>
            <a:pPr>
              <a:lnSpc>
                <a:spcPct val="80000"/>
              </a:lnSpc>
              <a:buFont typeface="Wingdings" pitchFamily="2" charset="2"/>
              <a:buNone/>
            </a:pPr>
            <a:endParaRPr lang="en-US" sz="1800"/>
          </a:p>
          <a:p>
            <a:pPr>
              <a:lnSpc>
                <a:spcPct val="80000"/>
              </a:lnSpc>
            </a:pPr>
            <a:r>
              <a:rPr lang="en-US" sz="1200"/>
              <a:t> </a:t>
            </a:r>
            <a:r>
              <a:rPr lang="en-US" sz="1600" b="1"/>
              <a:t>A quick and efficient way to informally assess whether students understand a concept that has been taught. </a:t>
            </a:r>
          </a:p>
          <a:p>
            <a:pPr>
              <a:lnSpc>
                <a:spcPct val="80000"/>
              </a:lnSpc>
              <a:buFont typeface="Wingdings" pitchFamily="2" charset="2"/>
              <a:buNone/>
            </a:pPr>
            <a:endParaRPr lang="en-US" sz="1600" b="1"/>
          </a:p>
          <a:p>
            <a:pPr>
              <a:lnSpc>
                <a:spcPct val="80000"/>
              </a:lnSpc>
            </a:pPr>
            <a:r>
              <a:rPr lang="en-US" sz="1600" b="1"/>
              <a:t> Written student responses to questions posed at the end of a class, learning activity, day or unit. </a:t>
            </a:r>
          </a:p>
          <a:p>
            <a:pPr>
              <a:lnSpc>
                <a:spcPct val="80000"/>
              </a:lnSpc>
            </a:pPr>
            <a:endParaRPr lang="en-US" sz="1600" b="1"/>
          </a:p>
          <a:p>
            <a:pPr>
              <a:lnSpc>
                <a:spcPct val="80000"/>
              </a:lnSpc>
            </a:pPr>
            <a:r>
              <a:rPr lang="en-US" sz="1600" b="1"/>
              <a:t> used at any grade level and every subject area</a:t>
            </a:r>
          </a:p>
          <a:p>
            <a:pPr>
              <a:lnSpc>
                <a:spcPct val="80000"/>
              </a:lnSpc>
            </a:pPr>
            <a:endParaRPr lang="en-US" sz="1600" b="1"/>
          </a:p>
          <a:p>
            <a:pPr>
              <a:lnSpc>
                <a:spcPct val="80000"/>
              </a:lnSpc>
            </a:pPr>
            <a:r>
              <a:rPr lang="en-US" sz="1600" b="1"/>
              <a:t> A vehicle for students to express in writing some of their thinking.</a:t>
            </a:r>
          </a:p>
          <a:p>
            <a:pPr>
              <a:lnSpc>
                <a:spcPct val="80000"/>
              </a:lnSpc>
            </a:pPr>
            <a:endParaRPr lang="en-US" sz="1600" b="1"/>
          </a:p>
          <a:p>
            <a:pPr>
              <a:lnSpc>
                <a:spcPct val="80000"/>
              </a:lnSpc>
            </a:pPr>
            <a:r>
              <a:rPr lang="en-US" sz="1600" b="1"/>
              <a:t>Help students condense or summarize. </a:t>
            </a:r>
          </a:p>
          <a:p>
            <a:pPr>
              <a:lnSpc>
                <a:spcPct val="80000"/>
              </a:lnSpc>
            </a:pPr>
            <a:endParaRPr lang="en-US" sz="1600" b="1"/>
          </a:p>
          <a:p>
            <a:pPr>
              <a:lnSpc>
                <a:spcPct val="80000"/>
              </a:lnSpc>
            </a:pPr>
            <a:r>
              <a:rPr lang="en-US" sz="1600" b="1"/>
              <a:t> Encourage deeper processing of the material.</a:t>
            </a:r>
          </a:p>
          <a:p>
            <a:pPr>
              <a:lnSpc>
                <a:spcPct val="80000"/>
              </a:lnSpc>
            </a:pPr>
            <a:endParaRPr lang="en-US" sz="1600" b="1"/>
          </a:p>
          <a:p>
            <a:pPr>
              <a:lnSpc>
                <a:spcPct val="80000"/>
              </a:lnSpc>
            </a:pPr>
            <a:r>
              <a:rPr lang="en-US" sz="1600" b="1"/>
              <a:t>Facilitate review of key ideas. </a:t>
            </a:r>
            <a:br>
              <a:rPr lang="en-US" sz="1600" b="1"/>
            </a:br>
            <a:r>
              <a:rPr lang="en-US" sz="1400"/>
              <a:t/>
            </a:r>
            <a:br>
              <a:rPr lang="en-US" sz="1400"/>
            </a:br>
            <a:endParaRPr lang="en-US" sz="1200"/>
          </a:p>
        </p:txBody>
      </p:sp>
      <p:pic>
        <p:nvPicPr>
          <p:cNvPr id="91140" name="Picture 4" descr="MCj04325580000[1]"/>
          <p:cNvPicPr>
            <a:picLocks noChangeAspect="1" noChangeArrowheads="1"/>
          </p:cNvPicPr>
          <p:nvPr/>
        </p:nvPicPr>
        <p:blipFill>
          <a:blip r:embed="rId2" cstate="print"/>
          <a:srcRect/>
          <a:stretch>
            <a:fillRect/>
          </a:stretch>
        </p:blipFill>
        <p:spPr bwMode="auto">
          <a:xfrm>
            <a:off x="3429000" y="0"/>
            <a:ext cx="2286000" cy="2133600"/>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Exit Cards Continued</a:t>
            </a:r>
          </a:p>
        </p:txBody>
      </p:sp>
      <p:sp>
        <p:nvSpPr>
          <p:cNvPr id="93187" name="Rectangle 3"/>
          <p:cNvSpPr>
            <a:spLocks noGrp="1" noChangeArrowheads="1"/>
          </p:cNvSpPr>
          <p:nvPr>
            <p:ph type="body" idx="1"/>
          </p:nvPr>
        </p:nvSpPr>
        <p:spPr/>
        <p:txBody>
          <a:bodyPr/>
          <a:lstStyle/>
          <a:p>
            <a:pPr>
              <a:lnSpc>
                <a:spcPct val="80000"/>
              </a:lnSpc>
            </a:pPr>
            <a:r>
              <a:rPr lang="en-US" sz="2800" b="1"/>
              <a:t>Exit Cards are useful to:</a:t>
            </a:r>
          </a:p>
          <a:p>
            <a:pPr>
              <a:lnSpc>
                <a:spcPct val="80000"/>
              </a:lnSpc>
            </a:pPr>
            <a:endParaRPr lang="en-US" sz="2800" b="1"/>
          </a:p>
          <a:p>
            <a:pPr>
              <a:lnSpc>
                <a:spcPct val="80000"/>
              </a:lnSpc>
            </a:pPr>
            <a:r>
              <a:rPr lang="en-US" sz="1600" b="1"/>
              <a:t>Act as a part of ongoing assessment</a:t>
            </a:r>
          </a:p>
          <a:p>
            <a:pPr>
              <a:lnSpc>
                <a:spcPct val="80000"/>
              </a:lnSpc>
            </a:pPr>
            <a:r>
              <a:rPr lang="en-US" sz="1600" b="1"/>
              <a:t>Reveal important information about student understanding of a concept</a:t>
            </a:r>
          </a:p>
          <a:p>
            <a:pPr>
              <a:lnSpc>
                <a:spcPct val="80000"/>
              </a:lnSpc>
            </a:pPr>
            <a:r>
              <a:rPr lang="en-US" sz="1600" b="1"/>
              <a:t>Diagnose misconceptions early in the learning process when an intervention would have the greatest impact</a:t>
            </a:r>
          </a:p>
          <a:p>
            <a:pPr>
              <a:lnSpc>
                <a:spcPct val="80000"/>
              </a:lnSpc>
            </a:pPr>
            <a:r>
              <a:rPr lang="en-US" sz="1600" b="1"/>
              <a:t>Provide regular review of major concepts of a curriculum</a:t>
            </a:r>
          </a:p>
          <a:p>
            <a:pPr>
              <a:lnSpc>
                <a:spcPct val="80000"/>
              </a:lnSpc>
            </a:pPr>
            <a:r>
              <a:rPr lang="en-US" sz="1600" b="1"/>
              <a:t>Tap into higher level thinking on a regular</a:t>
            </a:r>
            <a:r>
              <a:rPr lang="en-US" sz="1600"/>
              <a:t> </a:t>
            </a:r>
            <a:r>
              <a:rPr lang="en-US" sz="1600" b="1"/>
              <a:t>basis</a:t>
            </a:r>
          </a:p>
          <a:p>
            <a:pPr>
              <a:lnSpc>
                <a:spcPct val="80000"/>
              </a:lnSpc>
            </a:pPr>
            <a:endParaRPr lang="en-US" sz="1600" b="1"/>
          </a:p>
          <a:p>
            <a:pPr>
              <a:lnSpc>
                <a:spcPct val="80000"/>
              </a:lnSpc>
              <a:buFont typeface="Wingdings" pitchFamily="2" charset="2"/>
              <a:buNone/>
            </a:pPr>
            <a:r>
              <a:rPr lang="en-US" sz="1800" b="1"/>
              <a:t>         </a:t>
            </a:r>
            <a:r>
              <a:rPr lang="en-US" sz="2800" b="1"/>
              <a:t>Exit Cards are not</a:t>
            </a:r>
            <a:r>
              <a:rPr lang="en-US" sz="1800"/>
              <a:t>:</a:t>
            </a:r>
          </a:p>
          <a:p>
            <a:pPr>
              <a:lnSpc>
                <a:spcPct val="80000"/>
              </a:lnSpc>
              <a:buFont typeface="Wingdings" pitchFamily="2" charset="2"/>
              <a:buNone/>
            </a:pPr>
            <a:endParaRPr lang="en-US" sz="1800"/>
          </a:p>
          <a:p>
            <a:pPr>
              <a:lnSpc>
                <a:spcPct val="80000"/>
              </a:lnSpc>
            </a:pPr>
            <a:r>
              <a:rPr lang="en-US" sz="1400" b="1"/>
              <a:t>Formal Evaluation (not for marks)</a:t>
            </a:r>
          </a:p>
          <a:p>
            <a:pPr>
              <a:lnSpc>
                <a:spcPct val="80000"/>
              </a:lnSpc>
            </a:pPr>
            <a:r>
              <a:rPr lang="en-US" sz="1400" b="1"/>
              <a:t>A one correct answer proposition</a:t>
            </a:r>
          </a:p>
          <a:p>
            <a:pPr>
              <a:lnSpc>
                <a:spcPct val="80000"/>
              </a:lnSpc>
            </a:pPr>
            <a:r>
              <a:rPr lang="en-US" sz="1400" b="1"/>
              <a:t>Long and drawn out (5 minutes to complete)</a:t>
            </a:r>
          </a:p>
          <a:p>
            <a:pPr>
              <a:lnSpc>
                <a:spcPct val="80000"/>
              </a:lnSpc>
            </a:pPr>
            <a:endParaRPr lang="en-US" sz="1400" b="1"/>
          </a:p>
        </p:txBody>
      </p:sp>
      <p:pic>
        <p:nvPicPr>
          <p:cNvPr id="93192" name="Picture 8" descr="j0299125"/>
          <p:cNvPicPr>
            <a:picLocks noChangeAspect="1" noChangeArrowheads="1"/>
          </p:cNvPicPr>
          <p:nvPr/>
        </p:nvPicPr>
        <p:blipFill>
          <a:blip r:embed="rId2" cstate="print"/>
          <a:srcRect/>
          <a:stretch>
            <a:fillRect/>
          </a:stretch>
        </p:blipFill>
        <p:spPr bwMode="auto">
          <a:xfrm>
            <a:off x="6629400" y="609600"/>
            <a:ext cx="1100138" cy="1804988"/>
          </a:xfrm>
          <a:prstGeom prst="rect">
            <a:avLst/>
          </a:prstGeom>
          <a:noFill/>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9458" name="Rectangle 2"/>
          <p:cNvSpPr>
            <a:spLocks noGrp="1" noChangeArrowheads="1"/>
          </p:cNvSpPr>
          <p:nvPr>
            <p:ph type="ctrTitle"/>
          </p:nvPr>
        </p:nvSpPr>
        <p:spPr>
          <a:xfrm>
            <a:off x="609600" y="381000"/>
            <a:ext cx="8077200" cy="2133600"/>
          </a:xfrm>
          <a:solidFill>
            <a:schemeClr val="bg1"/>
          </a:solidFill>
        </p:spPr>
        <p:txBody>
          <a:bodyPr/>
          <a:lstStyle/>
          <a:p>
            <a:r>
              <a:rPr lang="en-US">
                <a:solidFill>
                  <a:schemeClr val="tx1"/>
                </a:solidFill>
              </a:rPr>
              <a:t>What conclusions can we draw about learning in a Differentiated Classroom?</a:t>
            </a:r>
          </a:p>
        </p:txBody>
      </p:sp>
      <p:sp>
        <p:nvSpPr>
          <p:cNvPr id="19459" name="Rectangle 3"/>
          <p:cNvSpPr>
            <a:spLocks noGrp="1" noChangeArrowheads="1"/>
          </p:cNvSpPr>
          <p:nvPr>
            <p:ph type="subTitle" idx="1"/>
          </p:nvPr>
        </p:nvSpPr>
        <p:spPr>
          <a:xfrm>
            <a:off x="1371600" y="2590800"/>
            <a:ext cx="6400800" cy="3962400"/>
          </a:xfrm>
          <a:solidFill>
            <a:srgbClr val="3333FF"/>
          </a:solidFill>
        </p:spPr>
        <p:txBody>
          <a:bodyPr/>
          <a:lstStyle/>
          <a:p>
            <a:pPr>
              <a:buClr>
                <a:schemeClr val="tx1"/>
              </a:buClr>
              <a:buFont typeface="Wingdings" pitchFamily="2" charset="2"/>
              <a:buChar char="n"/>
            </a:pPr>
            <a:r>
              <a:rPr lang="en-US" sz="3000">
                <a:latin typeface="Verdana Ref" pitchFamily="34" charset="0"/>
              </a:rPr>
              <a:t>There is a great variation in how are students learn</a:t>
            </a:r>
          </a:p>
          <a:p>
            <a:pPr>
              <a:buClr>
                <a:schemeClr val="tx1"/>
              </a:buClr>
              <a:buFont typeface="Wingdings" pitchFamily="2" charset="2"/>
              <a:buChar char="n"/>
            </a:pPr>
            <a:r>
              <a:rPr lang="en-US" sz="3000">
                <a:latin typeface="Verdana Ref" pitchFamily="34" charset="0"/>
              </a:rPr>
              <a:t>There is no substitute for high quality curriculum and instruction.</a:t>
            </a:r>
          </a:p>
          <a:p>
            <a:pPr>
              <a:buClr>
                <a:schemeClr val="tx1"/>
              </a:buClr>
              <a:buFont typeface="Wingdings" pitchFamily="2" charset="2"/>
              <a:buChar char="n"/>
            </a:pPr>
            <a:r>
              <a:rPr lang="en-US" sz="3000">
                <a:latin typeface="Verdana Ref" pitchFamily="34" charset="0"/>
              </a:rPr>
              <a:t>We will never help students reach their goals unless we build a bridge between the learner and learning.</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0" y="381000"/>
            <a:ext cx="9144000" cy="685800"/>
          </a:xfrm>
        </p:spPr>
        <p:txBody>
          <a:bodyPr/>
          <a:lstStyle/>
          <a:p>
            <a:r>
              <a:rPr lang="en-US" sz="2800"/>
              <a:t>     New Home Builder Seeks Answer to Your Dreams</a:t>
            </a:r>
          </a:p>
        </p:txBody>
      </p:sp>
      <p:pic>
        <p:nvPicPr>
          <p:cNvPr id="128004" name="Picture 4" descr="j0291984"/>
          <p:cNvPicPr>
            <a:picLocks noChangeAspect="1" noChangeArrowheads="1"/>
          </p:cNvPicPr>
          <p:nvPr/>
        </p:nvPicPr>
        <p:blipFill>
          <a:blip r:embed="rId2" cstate="print"/>
          <a:srcRect/>
          <a:stretch>
            <a:fillRect/>
          </a:stretch>
        </p:blipFill>
        <p:spPr bwMode="auto">
          <a:xfrm>
            <a:off x="6858000" y="914400"/>
            <a:ext cx="1808163" cy="1914525"/>
          </a:xfrm>
          <a:prstGeom prst="rect">
            <a:avLst/>
          </a:prstGeom>
          <a:noFill/>
        </p:spPr>
      </p:pic>
      <p:pic>
        <p:nvPicPr>
          <p:cNvPr id="128017" name="Picture 17" descr="MCj04397670000[1]"/>
          <p:cNvPicPr>
            <a:picLocks noChangeAspect="1" noChangeArrowheads="1"/>
          </p:cNvPicPr>
          <p:nvPr/>
        </p:nvPicPr>
        <p:blipFill>
          <a:blip r:embed="rId3" cstate="print"/>
          <a:srcRect/>
          <a:stretch>
            <a:fillRect/>
          </a:stretch>
        </p:blipFill>
        <p:spPr bwMode="auto">
          <a:xfrm>
            <a:off x="0" y="609600"/>
            <a:ext cx="1905000" cy="2057400"/>
          </a:xfrm>
          <a:prstGeom prst="rect">
            <a:avLst/>
          </a:prstGeom>
          <a:noFill/>
        </p:spPr>
      </p:pic>
      <p:sp>
        <p:nvSpPr>
          <p:cNvPr id="128019" name="Text Box 19"/>
          <p:cNvSpPr txBox="1">
            <a:spLocks noChangeArrowheads="1"/>
          </p:cNvSpPr>
          <p:nvPr/>
        </p:nvSpPr>
        <p:spPr bwMode="auto">
          <a:xfrm>
            <a:off x="1981200" y="1219200"/>
            <a:ext cx="4876800" cy="4760913"/>
          </a:xfrm>
          <a:prstGeom prst="rect">
            <a:avLst/>
          </a:prstGeom>
          <a:noFill/>
          <a:ln w="9525">
            <a:noFill/>
            <a:miter lim="800000"/>
            <a:headEnd/>
            <a:tailEnd/>
          </a:ln>
          <a:effectLst/>
        </p:spPr>
        <p:txBody>
          <a:bodyPr>
            <a:spAutoFit/>
          </a:bodyPr>
          <a:lstStyle/>
          <a:p>
            <a:r>
              <a:rPr lang="en-US"/>
              <a:t>A local Builder will be creating a new home development based upon his vision of geometry and art,</a:t>
            </a:r>
          </a:p>
          <a:p>
            <a:r>
              <a:rPr lang="en-US"/>
              <a:t>But he needs your help. While his vision is important, he believes that every family should live in the house of their dreams, but for every family the dream is different. Unfortunately, he can’t build a different home for each family, but he can incorporate many different dream in each one. Help him to understand your dreams by constructing a model dream house with your team members that reflects aspects of each individuals dreams! You will have about 15 minutes to design the model using the materials provided: gumdrops and toothpicks!</a:t>
            </a:r>
          </a:p>
          <a:p>
            <a:r>
              <a:rPr lang="en-US"/>
              <a:t>Each team will present their “Dream Home”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457200"/>
            <a:ext cx="8229600" cy="914400"/>
          </a:xfrm>
        </p:spPr>
        <p:txBody>
          <a:bodyPr/>
          <a:lstStyle/>
          <a:p>
            <a:pPr algn="ctr"/>
            <a:r>
              <a:rPr lang="en-US" sz="3200"/>
              <a:t>Comparison of Types of Assessment</a:t>
            </a:r>
          </a:p>
        </p:txBody>
      </p:sp>
      <p:graphicFrame>
        <p:nvGraphicFramePr>
          <p:cNvPr id="79875" name="Group 3"/>
          <p:cNvGraphicFramePr>
            <a:graphicFrameLocks noGrp="1"/>
          </p:cNvGraphicFramePr>
          <p:nvPr>
            <p:ph idx="1"/>
          </p:nvPr>
        </p:nvGraphicFramePr>
        <p:xfrm>
          <a:off x="457200" y="1417638"/>
          <a:ext cx="8229600" cy="4546600"/>
        </p:xfrm>
        <a:graphic>
          <a:graphicData uri="http://schemas.openxmlformats.org/drawingml/2006/table">
            <a:tbl>
              <a:tblPr/>
              <a:tblGrid>
                <a:gridCol w="2770188"/>
                <a:gridCol w="2716212"/>
                <a:gridCol w="2743200"/>
              </a:tblGrid>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Formative Assessment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Summative Assessment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Purpose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improve instruction and provide student learning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measure student competency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When administered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Ongoing throughout unit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End of unit, book, topic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How students use results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self-monitor understanding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gauge their progress toward goals and benchmarks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How teachers use results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check for understanding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For grades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z="4000"/>
              <a:t>Checking for Understanding</a:t>
            </a:r>
            <a:br>
              <a:rPr lang="en-US" sz="4000"/>
            </a:br>
            <a:endParaRPr lang="en-US" sz="4000"/>
          </a:p>
        </p:txBody>
      </p:sp>
      <p:sp>
        <p:nvSpPr>
          <p:cNvPr id="81923" name="Rectangle 3"/>
          <p:cNvSpPr>
            <a:spLocks noGrp="1" noChangeArrowheads="1"/>
          </p:cNvSpPr>
          <p:nvPr>
            <p:ph type="body" idx="1"/>
          </p:nvPr>
        </p:nvSpPr>
        <p:spPr/>
        <p:txBody>
          <a:bodyPr/>
          <a:lstStyle/>
          <a:p>
            <a:r>
              <a:rPr lang="en-US"/>
              <a:t>Completes the circle of assessment, planning, and instruction</a:t>
            </a:r>
          </a:p>
          <a:p>
            <a:r>
              <a:rPr lang="en-US"/>
              <a:t>Provides teachers with real evidence of learning</a:t>
            </a:r>
          </a:p>
          <a:p>
            <a:r>
              <a:rPr lang="en-US"/>
              <a:t>The results of formative assessment are used to modify and validate instruction</a:t>
            </a:r>
          </a:p>
          <a:p>
            <a:r>
              <a:rPr lang="en-US"/>
              <a:t>Ongoing reviews and observations in a classroom</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Types of Formative Assessment</a:t>
            </a:r>
          </a:p>
        </p:txBody>
      </p:sp>
      <p:sp>
        <p:nvSpPr>
          <p:cNvPr id="83971" name="Rectangle 3"/>
          <p:cNvSpPr>
            <a:spLocks noGrp="1" noChangeArrowheads="1"/>
          </p:cNvSpPr>
          <p:nvPr>
            <p:ph type="body" sz="half" idx="1"/>
          </p:nvPr>
        </p:nvSpPr>
        <p:spPr/>
        <p:txBody>
          <a:bodyPr/>
          <a:lstStyle/>
          <a:p>
            <a:r>
              <a:rPr lang="en-US"/>
              <a:t>Checklists</a:t>
            </a:r>
          </a:p>
          <a:p>
            <a:r>
              <a:rPr lang="en-US"/>
              <a:t>Student Journals</a:t>
            </a:r>
          </a:p>
          <a:p>
            <a:r>
              <a:rPr lang="en-US"/>
              <a:t>Student Folders</a:t>
            </a:r>
          </a:p>
          <a:p>
            <a:r>
              <a:rPr lang="en-US"/>
              <a:t>One Sentence Summary</a:t>
            </a:r>
          </a:p>
          <a:p>
            <a:r>
              <a:rPr lang="en-US"/>
              <a:t>Do Now</a:t>
            </a:r>
          </a:p>
          <a:p>
            <a:r>
              <a:rPr lang="en-US"/>
              <a:t>Facilitation Grid</a:t>
            </a:r>
          </a:p>
        </p:txBody>
      </p:sp>
      <p:sp>
        <p:nvSpPr>
          <p:cNvPr id="83972" name="Rectangle 4"/>
          <p:cNvSpPr>
            <a:spLocks noGrp="1" noChangeArrowheads="1"/>
          </p:cNvSpPr>
          <p:nvPr>
            <p:ph type="body" sz="half" idx="2"/>
          </p:nvPr>
        </p:nvSpPr>
        <p:spPr/>
        <p:txBody>
          <a:bodyPr/>
          <a:lstStyle/>
          <a:p>
            <a:r>
              <a:rPr lang="en-US"/>
              <a:t>Exit Cards</a:t>
            </a:r>
          </a:p>
          <a:p>
            <a:r>
              <a:rPr lang="en-US"/>
              <a:t>Self-Assessment</a:t>
            </a:r>
          </a:p>
          <a:p>
            <a:r>
              <a:rPr lang="en-US"/>
              <a:t>Peer Evaluation</a:t>
            </a:r>
          </a:p>
          <a:p>
            <a:r>
              <a:rPr lang="en-US"/>
              <a:t>Notebook Check</a:t>
            </a:r>
          </a:p>
          <a:p>
            <a:r>
              <a:rPr lang="en-US"/>
              <a:t>Portfolio Check</a:t>
            </a:r>
          </a:p>
          <a:p>
            <a:r>
              <a:rPr lang="en-US"/>
              <a:t>Higher Order Questions</a:t>
            </a:r>
          </a:p>
          <a:p>
            <a:r>
              <a:rPr lang="en-US"/>
              <a:t>Conferences</a:t>
            </a:r>
          </a:p>
          <a:p>
            <a:pPr>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a:t>Exit Card</a:t>
            </a:r>
          </a:p>
        </p:txBody>
      </p:sp>
      <p:sp>
        <p:nvSpPr>
          <p:cNvPr id="90115" name="Rectangle 3"/>
          <p:cNvSpPr>
            <a:spLocks noGrp="1" noChangeArrowheads="1"/>
          </p:cNvSpPr>
          <p:nvPr>
            <p:ph type="body" idx="1"/>
          </p:nvPr>
        </p:nvSpPr>
        <p:spPr/>
        <p:txBody>
          <a:bodyPr/>
          <a:lstStyle/>
          <a:p>
            <a:r>
              <a:rPr lang="en-US"/>
              <a:t>Which strategies that were presented can you use in your classroom in September?</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3200400" y="1928813"/>
            <a:ext cx="2743200" cy="2195512"/>
          </a:xfrm>
          <a:prstGeom prst="rect">
            <a:avLst/>
          </a:prstGeom>
          <a:noFill/>
          <a:ln w="9525">
            <a:noFill/>
            <a:miter lim="800000"/>
            <a:headEnd/>
            <a:tailEnd/>
          </a:ln>
          <a:effectLst/>
        </p:spPr>
        <p:txBody>
          <a:bodyPr>
            <a:spAutoFit/>
          </a:bodyPr>
          <a:lstStyle/>
          <a:p>
            <a:pPr algn="ctr" eaLnBrk="1" hangingPunct="1">
              <a:lnSpc>
                <a:spcPct val="75000"/>
              </a:lnSpc>
              <a:spcBef>
                <a:spcPct val="50000"/>
              </a:spcBef>
            </a:pPr>
            <a:r>
              <a:rPr lang="en-US" sz="2400" b="1"/>
              <a:t>The </a:t>
            </a:r>
          </a:p>
          <a:p>
            <a:pPr algn="ctr" eaLnBrk="1" hangingPunct="1">
              <a:lnSpc>
                <a:spcPct val="75000"/>
              </a:lnSpc>
              <a:spcBef>
                <a:spcPct val="50000"/>
              </a:spcBef>
            </a:pPr>
            <a:r>
              <a:rPr lang="en-US" sz="2400" b="1"/>
              <a:t>Ten Principles </a:t>
            </a:r>
          </a:p>
          <a:p>
            <a:pPr algn="ctr" eaLnBrk="1" hangingPunct="1">
              <a:lnSpc>
                <a:spcPct val="75000"/>
              </a:lnSpc>
              <a:spcBef>
                <a:spcPct val="50000"/>
              </a:spcBef>
            </a:pPr>
            <a:r>
              <a:rPr lang="en-US" sz="2400" b="1"/>
              <a:t>Of </a:t>
            </a:r>
          </a:p>
          <a:p>
            <a:pPr algn="ctr" eaLnBrk="1" hangingPunct="1">
              <a:lnSpc>
                <a:spcPct val="75000"/>
              </a:lnSpc>
              <a:spcBef>
                <a:spcPct val="50000"/>
              </a:spcBef>
            </a:pPr>
            <a:r>
              <a:rPr lang="en-US" sz="2400" b="1"/>
              <a:t>Successful </a:t>
            </a:r>
          </a:p>
          <a:p>
            <a:pPr algn="ctr" eaLnBrk="1" hangingPunct="1">
              <a:lnSpc>
                <a:spcPct val="75000"/>
              </a:lnSpc>
              <a:spcBef>
                <a:spcPct val="50000"/>
              </a:spcBef>
            </a:pPr>
            <a:r>
              <a:rPr lang="en-US" sz="2400" b="1"/>
              <a:t>Classrooms</a:t>
            </a:r>
          </a:p>
        </p:txBody>
      </p:sp>
      <p:sp>
        <p:nvSpPr>
          <p:cNvPr id="75779" name="Text Box 3"/>
          <p:cNvSpPr txBox="1">
            <a:spLocks noChangeArrowheads="1"/>
          </p:cNvSpPr>
          <p:nvPr/>
        </p:nvSpPr>
        <p:spPr bwMode="auto">
          <a:xfrm>
            <a:off x="457200" y="625475"/>
            <a:ext cx="2514600" cy="982663"/>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Connected Learning</a:t>
            </a:r>
          </a:p>
          <a:p>
            <a:pPr algn="ctr" eaLnBrk="1" hangingPunct="1">
              <a:spcBef>
                <a:spcPct val="50000"/>
              </a:spcBef>
            </a:pPr>
            <a:r>
              <a:rPr lang="en-US" sz="1200"/>
              <a:t>Students see learning as being connected, both across the disciplines and to their lives.</a:t>
            </a:r>
          </a:p>
        </p:txBody>
      </p:sp>
      <p:sp>
        <p:nvSpPr>
          <p:cNvPr id="75780" name="Text Box 4"/>
          <p:cNvSpPr txBox="1">
            <a:spLocks noChangeArrowheads="1"/>
          </p:cNvSpPr>
          <p:nvPr/>
        </p:nvSpPr>
        <p:spPr bwMode="auto">
          <a:xfrm>
            <a:off x="6172200" y="3281363"/>
            <a:ext cx="2514600" cy="1165225"/>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High Academic Standards</a:t>
            </a:r>
          </a:p>
          <a:p>
            <a:pPr algn="ctr" eaLnBrk="1" hangingPunct="1">
              <a:spcBef>
                <a:spcPct val="50000"/>
              </a:spcBef>
            </a:pPr>
            <a:r>
              <a:rPr lang="en-US" sz="1200"/>
              <a:t>All students are expected to achieve at high levels utilizing  the teacher, peers, and other resources to meet with success.</a:t>
            </a:r>
          </a:p>
        </p:txBody>
      </p:sp>
      <p:sp>
        <p:nvSpPr>
          <p:cNvPr id="75781" name="Text Box 5"/>
          <p:cNvSpPr txBox="1">
            <a:spLocks noChangeArrowheads="1"/>
          </p:cNvSpPr>
          <p:nvPr/>
        </p:nvSpPr>
        <p:spPr bwMode="auto">
          <a:xfrm>
            <a:off x="6324600" y="4800600"/>
            <a:ext cx="2514600" cy="1590675"/>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Focus on Higher-Order,    Open-Ended Problem-Solving</a:t>
            </a:r>
          </a:p>
          <a:p>
            <a:pPr algn="ctr" eaLnBrk="1" hangingPunct="1">
              <a:spcBef>
                <a:spcPct val="50000"/>
              </a:spcBef>
            </a:pPr>
            <a:r>
              <a:rPr lang="en-US" sz="1200"/>
              <a:t>Problem solving activities are the focus of the learning environment, setting a context within which to learn lower-order skills.</a:t>
            </a:r>
          </a:p>
        </p:txBody>
      </p:sp>
      <p:sp>
        <p:nvSpPr>
          <p:cNvPr id="75782" name="Text Box 6"/>
          <p:cNvSpPr txBox="1">
            <a:spLocks noChangeArrowheads="1"/>
          </p:cNvSpPr>
          <p:nvPr/>
        </p:nvSpPr>
        <p:spPr bwMode="auto">
          <a:xfrm>
            <a:off x="3200400" y="625475"/>
            <a:ext cx="2743200" cy="982663"/>
          </a:xfrm>
          <a:prstGeom prst="rect">
            <a:avLst/>
          </a:prstGeom>
          <a:noFill/>
          <a:ln w="38100">
            <a:solidFill>
              <a:schemeClr val="hlink"/>
            </a:solidFill>
            <a:miter lim="800000"/>
            <a:headEnd/>
            <a:tailEnd/>
          </a:ln>
          <a:effectLst/>
        </p:spPr>
        <p:txBody>
          <a:bodyPr>
            <a:spAutoFit/>
          </a:bodyPr>
          <a:lstStyle/>
          <a:p>
            <a:pPr algn="ctr" eaLnBrk="1" hangingPunct="1">
              <a:spcBef>
                <a:spcPct val="50000"/>
              </a:spcBef>
            </a:pPr>
            <a:r>
              <a:rPr lang="en-US" sz="1400" b="1"/>
              <a:t>Technology Infusion</a:t>
            </a:r>
          </a:p>
          <a:p>
            <a:pPr algn="ctr" eaLnBrk="1" hangingPunct="1">
              <a:spcBef>
                <a:spcPct val="50000"/>
              </a:spcBef>
            </a:pPr>
            <a:r>
              <a:rPr lang="en-US" sz="1200"/>
              <a:t>Technology is used as a tool and a resource to support learning and not seen as a goal unto itself.</a:t>
            </a:r>
          </a:p>
        </p:txBody>
      </p:sp>
      <p:sp>
        <p:nvSpPr>
          <p:cNvPr id="75783" name="Text Box 7"/>
          <p:cNvSpPr txBox="1">
            <a:spLocks noChangeArrowheads="1"/>
          </p:cNvSpPr>
          <p:nvPr/>
        </p:nvSpPr>
        <p:spPr bwMode="auto">
          <a:xfrm>
            <a:off x="6172200" y="1828800"/>
            <a:ext cx="2514600" cy="1165225"/>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Global Citizenship</a:t>
            </a:r>
          </a:p>
          <a:p>
            <a:pPr algn="ctr" eaLnBrk="1" hangingPunct="1">
              <a:spcBef>
                <a:spcPct val="50000"/>
              </a:spcBef>
            </a:pPr>
            <a:r>
              <a:rPr lang="en-US" sz="1200"/>
              <a:t>Students understand their role as contributors to a global society and make strides to contribute to the betterment of their world.</a:t>
            </a:r>
          </a:p>
        </p:txBody>
      </p:sp>
      <p:sp>
        <p:nvSpPr>
          <p:cNvPr id="75784" name="Text Box 8"/>
          <p:cNvSpPr txBox="1">
            <a:spLocks noChangeArrowheads="1"/>
          </p:cNvSpPr>
          <p:nvPr/>
        </p:nvSpPr>
        <p:spPr bwMode="auto">
          <a:xfrm>
            <a:off x="457200" y="3281363"/>
            <a:ext cx="2514600" cy="1165225"/>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High Social Capital</a:t>
            </a:r>
          </a:p>
          <a:p>
            <a:pPr algn="ctr" eaLnBrk="1" hangingPunct="1">
              <a:spcBef>
                <a:spcPct val="50000"/>
              </a:spcBef>
            </a:pPr>
            <a:r>
              <a:rPr lang="en-US" sz="1200"/>
              <a:t>Students have strong, consistent relationships with adults in school; parents are involved as partners in the learning process.</a:t>
            </a:r>
          </a:p>
        </p:txBody>
      </p:sp>
      <p:sp>
        <p:nvSpPr>
          <p:cNvPr id="75785" name="Text Box 9"/>
          <p:cNvSpPr txBox="1">
            <a:spLocks noChangeArrowheads="1"/>
          </p:cNvSpPr>
          <p:nvPr/>
        </p:nvSpPr>
        <p:spPr bwMode="auto">
          <a:xfrm>
            <a:off x="457200" y="4676775"/>
            <a:ext cx="2590800" cy="1377950"/>
          </a:xfrm>
          <a:prstGeom prst="rect">
            <a:avLst/>
          </a:prstGeom>
          <a:solidFill>
            <a:schemeClr val="bg1"/>
          </a:solidFill>
          <a:ln w="38100">
            <a:solidFill>
              <a:schemeClr val="tx1"/>
            </a:solidFill>
            <a:miter lim="800000"/>
            <a:headEnd/>
            <a:tailEnd/>
          </a:ln>
          <a:effectLst/>
        </p:spPr>
        <p:txBody>
          <a:bodyPr>
            <a:spAutoFit/>
          </a:bodyPr>
          <a:lstStyle/>
          <a:p>
            <a:pPr algn="ctr" eaLnBrk="1" hangingPunct="1">
              <a:spcBef>
                <a:spcPct val="50000"/>
              </a:spcBef>
            </a:pPr>
            <a:r>
              <a:rPr lang="en-US" sz="1400" b="1"/>
              <a:t>Student Responsibility           for Learning</a:t>
            </a:r>
          </a:p>
          <a:p>
            <a:pPr algn="ctr" eaLnBrk="1" hangingPunct="1">
              <a:spcBef>
                <a:spcPct val="50000"/>
              </a:spcBef>
            </a:pPr>
            <a:r>
              <a:rPr lang="en-US" sz="1200"/>
              <a:t>Students take responsibility for setting goals, scheduling time, utilizing resources, and making other decisions.</a:t>
            </a:r>
          </a:p>
        </p:txBody>
      </p:sp>
      <p:sp>
        <p:nvSpPr>
          <p:cNvPr id="75786" name="Text Box 10"/>
          <p:cNvSpPr txBox="1">
            <a:spLocks noChangeArrowheads="1"/>
          </p:cNvSpPr>
          <p:nvPr/>
        </p:nvSpPr>
        <p:spPr bwMode="auto">
          <a:xfrm>
            <a:off x="6172200" y="625475"/>
            <a:ext cx="2514600" cy="982663"/>
          </a:xfrm>
          <a:prstGeom prst="rect">
            <a:avLst/>
          </a:prstGeom>
          <a:noFill/>
          <a:ln w="38100">
            <a:solidFill>
              <a:schemeClr val="hlink"/>
            </a:solidFill>
            <a:miter lim="800000"/>
            <a:headEnd/>
            <a:tailEnd/>
          </a:ln>
          <a:effectLst/>
        </p:spPr>
        <p:txBody>
          <a:bodyPr>
            <a:spAutoFit/>
          </a:bodyPr>
          <a:lstStyle/>
          <a:p>
            <a:pPr algn="ctr" eaLnBrk="1" hangingPunct="1">
              <a:spcBef>
                <a:spcPct val="50000"/>
              </a:spcBef>
            </a:pPr>
            <a:r>
              <a:rPr lang="en-US" sz="1400" b="1"/>
              <a:t>Individual Learning Path</a:t>
            </a:r>
          </a:p>
          <a:p>
            <a:pPr algn="ctr" eaLnBrk="1" hangingPunct="1">
              <a:spcBef>
                <a:spcPct val="50000"/>
              </a:spcBef>
            </a:pPr>
            <a:r>
              <a:rPr lang="en-US" sz="1200"/>
              <a:t>Teachers differentiate instruction to meet the needs of each individual learner.</a:t>
            </a:r>
          </a:p>
        </p:txBody>
      </p:sp>
      <p:sp>
        <p:nvSpPr>
          <p:cNvPr id="75787" name="Text Box 11"/>
          <p:cNvSpPr txBox="1">
            <a:spLocks noChangeArrowheads="1"/>
          </p:cNvSpPr>
          <p:nvPr/>
        </p:nvSpPr>
        <p:spPr bwMode="auto">
          <a:xfrm>
            <a:off x="457200" y="1752600"/>
            <a:ext cx="2514600" cy="1377950"/>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Working Well Collaboratively</a:t>
            </a:r>
          </a:p>
          <a:p>
            <a:pPr algn="ctr" eaLnBrk="1" hangingPunct="1">
              <a:spcBef>
                <a:spcPct val="50000"/>
              </a:spcBef>
            </a:pPr>
            <a:r>
              <a:rPr lang="en-US" sz="1200"/>
              <a:t>Students engage in collaborative problem-solving on open-ended problems with peer, working independently on subtasks.</a:t>
            </a:r>
            <a:endParaRPr lang="en-US" sz="1400"/>
          </a:p>
        </p:txBody>
      </p:sp>
      <p:sp>
        <p:nvSpPr>
          <p:cNvPr id="75788" name="Text Box 12"/>
          <p:cNvSpPr txBox="1">
            <a:spLocks noChangeArrowheads="1"/>
          </p:cNvSpPr>
          <p:nvPr/>
        </p:nvSpPr>
        <p:spPr bwMode="auto">
          <a:xfrm>
            <a:off x="3200400" y="4648200"/>
            <a:ext cx="2819400" cy="1347788"/>
          </a:xfrm>
          <a:prstGeom prst="rect">
            <a:avLst/>
          </a:prstGeom>
          <a:solidFill>
            <a:schemeClr val="bg1"/>
          </a:solidFill>
          <a:ln w="38100">
            <a:solidFill>
              <a:schemeClr val="hlink"/>
            </a:solidFill>
            <a:miter lim="800000"/>
            <a:headEnd/>
            <a:tailEnd/>
          </a:ln>
          <a:effectLst/>
        </p:spPr>
        <p:txBody>
          <a:bodyPr>
            <a:spAutoFit/>
          </a:bodyPr>
          <a:lstStyle/>
          <a:p>
            <a:pPr algn="ctr" eaLnBrk="1" hangingPunct="1">
              <a:spcBef>
                <a:spcPct val="50000"/>
              </a:spcBef>
            </a:pPr>
            <a:r>
              <a:rPr lang="en-US" sz="1400" b="1"/>
              <a:t>Learning from a Felt Need</a:t>
            </a:r>
          </a:p>
          <a:p>
            <a:pPr algn="ctr" eaLnBrk="1" hangingPunct="1">
              <a:spcBef>
                <a:spcPct val="50000"/>
              </a:spcBef>
            </a:pPr>
            <a:r>
              <a:rPr lang="en-US" sz="1200"/>
              <a:t>Students are presented with meaningful, higher-order activities that create the context for learning and build a “felt need” to learn the lower-order skills.</a:t>
            </a:r>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79"/>
                                        </p:tgtEl>
                                        <p:attrNameLst>
                                          <p:attrName>style.visibility</p:attrName>
                                        </p:attrNameLst>
                                      </p:cBhvr>
                                      <p:to>
                                        <p:strVal val="visible"/>
                                      </p:to>
                                    </p:set>
                                    <p:anim calcmode="lin" valueType="num">
                                      <p:cBhvr additive="base">
                                        <p:cTn id="7" dur="500" fill="hold"/>
                                        <p:tgtEl>
                                          <p:spTgt spid="75779"/>
                                        </p:tgtEl>
                                        <p:attrNameLst>
                                          <p:attrName>ppt_x</p:attrName>
                                        </p:attrNameLst>
                                      </p:cBhvr>
                                      <p:tavLst>
                                        <p:tav tm="0">
                                          <p:val>
                                            <p:strVal val="#ppt_x"/>
                                          </p:val>
                                        </p:tav>
                                        <p:tav tm="100000">
                                          <p:val>
                                            <p:strVal val="#ppt_x"/>
                                          </p:val>
                                        </p:tav>
                                      </p:tavLst>
                                    </p:anim>
                                    <p:anim calcmode="lin" valueType="num">
                                      <p:cBhvr additive="base">
                                        <p:cTn id="8" dur="500" fill="hold"/>
                                        <p:tgtEl>
                                          <p:spTgt spid="757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5786"/>
                                        </p:tgtEl>
                                        <p:attrNameLst>
                                          <p:attrName>style.visibility</p:attrName>
                                        </p:attrNameLst>
                                      </p:cBhvr>
                                      <p:to>
                                        <p:strVal val="visible"/>
                                      </p:to>
                                    </p:set>
                                    <p:anim calcmode="lin" valueType="num">
                                      <p:cBhvr additive="base">
                                        <p:cTn id="13" dur="500" fill="hold"/>
                                        <p:tgtEl>
                                          <p:spTgt spid="75786"/>
                                        </p:tgtEl>
                                        <p:attrNameLst>
                                          <p:attrName>ppt_x</p:attrName>
                                        </p:attrNameLst>
                                      </p:cBhvr>
                                      <p:tavLst>
                                        <p:tav tm="0">
                                          <p:val>
                                            <p:strVal val="#ppt_x"/>
                                          </p:val>
                                        </p:tav>
                                        <p:tav tm="100000">
                                          <p:val>
                                            <p:strVal val="#ppt_x"/>
                                          </p:val>
                                        </p:tav>
                                      </p:tavLst>
                                    </p:anim>
                                    <p:anim calcmode="lin" valueType="num">
                                      <p:cBhvr additive="base">
                                        <p:cTn id="14" dur="500" fill="hold"/>
                                        <p:tgtEl>
                                          <p:spTgt spid="757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5785"/>
                                        </p:tgtEl>
                                        <p:attrNameLst>
                                          <p:attrName>style.visibility</p:attrName>
                                        </p:attrNameLst>
                                      </p:cBhvr>
                                      <p:to>
                                        <p:strVal val="visible"/>
                                      </p:to>
                                    </p:set>
                                    <p:anim calcmode="lin" valueType="num">
                                      <p:cBhvr additive="base">
                                        <p:cTn id="19" dur="500" fill="hold"/>
                                        <p:tgtEl>
                                          <p:spTgt spid="75785"/>
                                        </p:tgtEl>
                                        <p:attrNameLst>
                                          <p:attrName>ppt_x</p:attrName>
                                        </p:attrNameLst>
                                      </p:cBhvr>
                                      <p:tavLst>
                                        <p:tav tm="0">
                                          <p:val>
                                            <p:strVal val="#ppt_x"/>
                                          </p:val>
                                        </p:tav>
                                        <p:tav tm="100000">
                                          <p:val>
                                            <p:strVal val="#ppt_x"/>
                                          </p:val>
                                        </p:tav>
                                      </p:tavLst>
                                    </p:anim>
                                    <p:anim calcmode="lin" valueType="num">
                                      <p:cBhvr additive="base">
                                        <p:cTn id="20" dur="500" fill="hold"/>
                                        <p:tgtEl>
                                          <p:spTgt spid="7578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5781"/>
                                        </p:tgtEl>
                                        <p:attrNameLst>
                                          <p:attrName>style.visibility</p:attrName>
                                        </p:attrNameLst>
                                      </p:cBhvr>
                                      <p:to>
                                        <p:strVal val="visible"/>
                                      </p:to>
                                    </p:set>
                                    <p:anim calcmode="lin" valueType="num">
                                      <p:cBhvr additive="base">
                                        <p:cTn id="25" dur="500" fill="hold"/>
                                        <p:tgtEl>
                                          <p:spTgt spid="75781"/>
                                        </p:tgtEl>
                                        <p:attrNameLst>
                                          <p:attrName>ppt_x</p:attrName>
                                        </p:attrNameLst>
                                      </p:cBhvr>
                                      <p:tavLst>
                                        <p:tav tm="0">
                                          <p:val>
                                            <p:strVal val="#ppt_x"/>
                                          </p:val>
                                        </p:tav>
                                        <p:tav tm="100000">
                                          <p:val>
                                            <p:strVal val="#ppt_x"/>
                                          </p:val>
                                        </p:tav>
                                      </p:tavLst>
                                    </p:anim>
                                    <p:anim calcmode="lin" valueType="num">
                                      <p:cBhvr additive="base">
                                        <p:cTn id="26" dur="500" fill="hold"/>
                                        <p:tgtEl>
                                          <p:spTgt spid="7578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5782"/>
                                        </p:tgtEl>
                                        <p:attrNameLst>
                                          <p:attrName>style.visibility</p:attrName>
                                        </p:attrNameLst>
                                      </p:cBhvr>
                                      <p:to>
                                        <p:strVal val="visible"/>
                                      </p:to>
                                    </p:set>
                                    <p:anim calcmode="lin" valueType="num">
                                      <p:cBhvr additive="base">
                                        <p:cTn id="31" dur="500" fill="hold"/>
                                        <p:tgtEl>
                                          <p:spTgt spid="75782"/>
                                        </p:tgtEl>
                                        <p:attrNameLst>
                                          <p:attrName>ppt_x</p:attrName>
                                        </p:attrNameLst>
                                      </p:cBhvr>
                                      <p:tavLst>
                                        <p:tav tm="0">
                                          <p:val>
                                            <p:strVal val="#ppt_x"/>
                                          </p:val>
                                        </p:tav>
                                        <p:tav tm="100000">
                                          <p:val>
                                            <p:strVal val="#ppt_x"/>
                                          </p:val>
                                        </p:tav>
                                      </p:tavLst>
                                    </p:anim>
                                    <p:anim calcmode="lin" valueType="num">
                                      <p:cBhvr additive="base">
                                        <p:cTn id="32" dur="500" fill="hold"/>
                                        <p:tgtEl>
                                          <p:spTgt spid="7578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5788"/>
                                        </p:tgtEl>
                                        <p:attrNameLst>
                                          <p:attrName>style.visibility</p:attrName>
                                        </p:attrNameLst>
                                      </p:cBhvr>
                                      <p:to>
                                        <p:strVal val="visible"/>
                                      </p:to>
                                    </p:set>
                                    <p:anim calcmode="lin" valueType="num">
                                      <p:cBhvr additive="base">
                                        <p:cTn id="37" dur="500" fill="hold"/>
                                        <p:tgtEl>
                                          <p:spTgt spid="75788"/>
                                        </p:tgtEl>
                                        <p:attrNameLst>
                                          <p:attrName>ppt_x</p:attrName>
                                        </p:attrNameLst>
                                      </p:cBhvr>
                                      <p:tavLst>
                                        <p:tav tm="0">
                                          <p:val>
                                            <p:strVal val="#ppt_x"/>
                                          </p:val>
                                        </p:tav>
                                        <p:tav tm="100000">
                                          <p:val>
                                            <p:strVal val="#ppt_x"/>
                                          </p:val>
                                        </p:tav>
                                      </p:tavLst>
                                    </p:anim>
                                    <p:anim calcmode="lin" valueType="num">
                                      <p:cBhvr additive="base">
                                        <p:cTn id="38" dur="500" fill="hold"/>
                                        <p:tgtEl>
                                          <p:spTgt spid="7578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5787"/>
                                        </p:tgtEl>
                                        <p:attrNameLst>
                                          <p:attrName>style.visibility</p:attrName>
                                        </p:attrNameLst>
                                      </p:cBhvr>
                                      <p:to>
                                        <p:strVal val="visible"/>
                                      </p:to>
                                    </p:set>
                                    <p:anim calcmode="lin" valueType="num">
                                      <p:cBhvr additive="base">
                                        <p:cTn id="43" dur="500" fill="hold"/>
                                        <p:tgtEl>
                                          <p:spTgt spid="75787"/>
                                        </p:tgtEl>
                                        <p:attrNameLst>
                                          <p:attrName>ppt_x</p:attrName>
                                        </p:attrNameLst>
                                      </p:cBhvr>
                                      <p:tavLst>
                                        <p:tav tm="0">
                                          <p:val>
                                            <p:strVal val="#ppt_x"/>
                                          </p:val>
                                        </p:tav>
                                        <p:tav tm="100000">
                                          <p:val>
                                            <p:strVal val="#ppt_x"/>
                                          </p:val>
                                        </p:tav>
                                      </p:tavLst>
                                    </p:anim>
                                    <p:anim calcmode="lin" valueType="num">
                                      <p:cBhvr additive="base">
                                        <p:cTn id="44" dur="500" fill="hold"/>
                                        <p:tgtEl>
                                          <p:spTgt spid="7578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5783"/>
                                        </p:tgtEl>
                                        <p:attrNameLst>
                                          <p:attrName>style.visibility</p:attrName>
                                        </p:attrNameLst>
                                      </p:cBhvr>
                                      <p:to>
                                        <p:strVal val="visible"/>
                                      </p:to>
                                    </p:set>
                                    <p:anim calcmode="lin" valueType="num">
                                      <p:cBhvr additive="base">
                                        <p:cTn id="49" dur="500" fill="hold"/>
                                        <p:tgtEl>
                                          <p:spTgt spid="75783"/>
                                        </p:tgtEl>
                                        <p:attrNameLst>
                                          <p:attrName>ppt_x</p:attrName>
                                        </p:attrNameLst>
                                      </p:cBhvr>
                                      <p:tavLst>
                                        <p:tav tm="0">
                                          <p:val>
                                            <p:strVal val="#ppt_x"/>
                                          </p:val>
                                        </p:tav>
                                        <p:tav tm="100000">
                                          <p:val>
                                            <p:strVal val="#ppt_x"/>
                                          </p:val>
                                        </p:tav>
                                      </p:tavLst>
                                    </p:anim>
                                    <p:anim calcmode="lin" valueType="num">
                                      <p:cBhvr additive="base">
                                        <p:cTn id="50" dur="500" fill="hold"/>
                                        <p:tgtEl>
                                          <p:spTgt spid="7578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5784"/>
                                        </p:tgtEl>
                                        <p:attrNameLst>
                                          <p:attrName>style.visibility</p:attrName>
                                        </p:attrNameLst>
                                      </p:cBhvr>
                                      <p:to>
                                        <p:strVal val="visible"/>
                                      </p:to>
                                    </p:set>
                                    <p:anim calcmode="lin" valueType="num">
                                      <p:cBhvr additive="base">
                                        <p:cTn id="55" dur="500" fill="hold"/>
                                        <p:tgtEl>
                                          <p:spTgt spid="75784"/>
                                        </p:tgtEl>
                                        <p:attrNameLst>
                                          <p:attrName>ppt_x</p:attrName>
                                        </p:attrNameLst>
                                      </p:cBhvr>
                                      <p:tavLst>
                                        <p:tav tm="0">
                                          <p:val>
                                            <p:strVal val="#ppt_x"/>
                                          </p:val>
                                        </p:tav>
                                        <p:tav tm="100000">
                                          <p:val>
                                            <p:strVal val="#ppt_x"/>
                                          </p:val>
                                        </p:tav>
                                      </p:tavLst>
                                    </p:anim>
                                    <p:anim calcmode="lin" valueType="num">
                                      <p:cBhvr additive="base">
                                        <p:cTn id="56" dur="500" fill="hold"/>
                                        <p:tgtEl>
                                          <p:spTgt spid="7578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75780"/>
                                        </p:tgtEl>
                                        <p:attrNameLst>
                                          <p:attrName>style.visibility</p:attrName>
                                        </p:attrNameLst>
                                      </p:cBhvr>
                                      <p:to>
                                        <p:strVal val="visible"/>
                                      </p:to>
                                    </p:set>
                                    <p:anim calcmode="lin" valueType="num">
                                      <p:cBhvr additive="base">
                                        <p:cTn id="61" dur="500" fill="hold"/>
                                        <p:tgtEl>
                                          <p:spTgt spid="75780"/>
                                        </p:tgtEl>
                                        <p:attrNameLst>
                                          <p:attrName>ppt_x</p:attrName>
                                        </p:attrNameLst>
                                      </p:cBhvr>
                                      <p:tavLst>
                                        <p:tav tm="0">
                                          <p:val>
                                            <p:strVal val="#ppt_x"/>
                                          </p:val>
                                        </p:tav>
                                        <p:tav tm="100000">
                                          <p:val>
                                            <p:strVal val="#ppt_x"/>
                                          </p:val>
                                        </p:tav>
                                      </p:tavLst>
                                    </p:anim>
                                    <p:anim calcmode="lin" valueType="num">
                                      <p:cBhvr additive="base">
                                        <p:cTn id="62" dur="500" fill="hold"/>
                                        <p:tgtEl>
                                          <p:spTgt spid="757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animBg="1"/>
      <p:bldP spid="75780" grpId="0" animBg="1"/>
      <p:bldP spid="75781" grpId="0" animBg="1"/>
      <p:bldP spid="75782" grpId="0" animBg="1"/>
      <p:bldP spid="75783" grpId="0" animBg="1"/>
      <p:bldP spid="75784" grpId="0" animBg="1"/>
      <p:bldP spid="75785" grpId="0" animBg="1"/>
      <p:bldP spid="75786" grpId="0" animBg="1"/>
      <p:bldP spid="75787" grpId="0" animBg="1"/>
      <p:bldP spid="7578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86019" name="Rectangle 3"/>
          <p:cNvSpPr>
            <a:spLocks noGrp="1" noChangeArrowheads="1"/>
          </p:cNvSpPr>
          <p:nvPr>
            <p:ph type="title"/>
          </p:nvPr>
        </p:nvSpPr>
        <p:spPr>
          <a:xfrm>
            <a:off x="685800" y="609600"/>
            <a:ext cx="7772400" cy="4800600"/>
          </a:xfrm>
        </p:spPr>
        <p:txBody>
          <a:bodyPr/>
          <a:lstStyle/>
          <a:p>
            <a:pPr algn="ctr"/>
            <a:r>
              <a:rPr lang="en-US" sz="5400" b="1">
                <a:cs typeface="Times New Roman" pitchFamily="18" charset="0"/>
              </a:rPr>
              <a:t>DIFFERENTIATED INSTRUCTION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51" name="Rectangle 3"/>
          <p:cNvSpPr>
            <a:spLocks noGrp="1" noChangeArrowheads="1"/>
          </p:cNvSpPr>
          <p:nvPr>
            <p:ph type="body" idx="1"/>
          </p:nvPr>
        </p:nvSpPr>
        <p:spPr>
          <a:solidFill>
            <a:schemeClr val="bg1"/>
          </a:solidFill>
        </p:spPr>
        <p:txBody>
          <a:bodyPr/>
          <a:lstStyle/>
          <a:p>
            <a:pPr>
              <a:buFont typeface="Wingdings" pitchFamily="2" charset="2"/>
              <a:buNone/>
            </a:pPr>
            <a:endParaRPr lang="en-US"/>
          </a:p>
          <a:p>
            <a:pPr>
              <a:buFont typeface="Wingdings" pitchFamily="2" charset="2"/>
              <a:buNone/>
            </a:pPr>
            <a:r>
              <a:rPr lang="en-US" sz="3600">
                <a:latin typeface="Verdana" pitchFamily="34" charset="0"/>
              </a:rPr>
              <a:t>It means changing the pace, level, or type of instruction provided in response to an individual learners’ needs, learning style or interests</a:t>
            </a:r>
          </a:p>
        </p:txBody>
      </p:sp>
      <p:sp>
        <p:nvSpPr>
          <p:cNvPr id="2050" name="Rectangle 2"/>
          <p:cNvSpPr>
            <a:spLocks noGrp="1" noChangeArrowheads="1"/>
          </p:cNvSpPr>
          <p:nvPr>
            <p:ph type="title"/>
          </p:nvPr>
        </p:nvSpPr>
        <p:spPr/>
        <p:txBody>
          <a:bodyPr/>
          <a:lstStyle/>
          <a:p>
            <a:r>
              <a:rPr lang="en-US">
                <a:latin typeface="Verdana Ref" pitchFamily="34" charset="0"/>
              </a:rPr>
              <a:t>What is Differentiated Instruction?</a:t>
            </a:r>
          </a:p>
        </p:txBody>
      </p:sp>
      <p:sp>
        <p:nvSpPr>
          <p:cNvPr id="2052" name="Rectangle 4"/>
          <p:cNvSpPr>
            <a:spLocks noChangeArrowheads="1"/>
          </p:cNvSpPr>
          <p:nvPr/>
        </p:nvSpPr>
        <p:spPr bwMode="auto">
          <a:xfrm>
            <a:off x="381000" y="1981200"/>
            <a:ext cx="8229600" cy="3886200"/>
          </a:xfrm>
          <a:prstGeom prst="rect">
            <a:avLst/>
          </a:prstGeom>
          <a:noFill/>
          <a:ln w="76200">
            <a:solidFill>
              <a:schemeClr val="tx1"/>
            </a:solidFill>
            <a:miter lim="800000"/>
            <a:headEnd/>
            <a:tailEnd/>
          </a:ln>
          <a:effectLst/>
        </p:spPr>
        <p:txBody>
          <a:bodyPr wrap="none" anchor="ctr"/>
          <a:lstStyle/>
          <a:p>
            <a:pPr algn="ctr" eaLnBrk="1" hangingPunct="1"/>
            <a:endParaRPr 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838200" y="228600"/>
            <a:ext cx="7543800" cy="609600"/>
          </a:xfrm>
          <a:solidFill>
            <a:schemeClr val="bg1"/>
          </a:solidFill>
          <a:ln w="12700">
            <a:solidFill>
              <a:schemeClr val="tx1"/>
            </a:solidFill>
          </a:ln>
          <a:effectLst>
            <a:outerShdw dist="35921" dir="2700000" algn="ctr" rotWithShape="0">
              <a:schemeClr val="bg2"/>
            </a:outerShdw>
          </a:effectLst>
        </p:spPr>
        <p:txBody>
          <a:bodyPr/>
          <a:lstStyle/>
          <a:p>
            <a:pPr algn="ctr"/>
            <a:r>
              <a:rPr lang="en-US" sz="2400" b="1">
                <a:solidFill>
                  <a:srgbClr val="FF0000"/>
                </a:solidFill>
              </a:rPr>
              <a:t>Key Principles</a:t>
            </a:r>
            <a:r>
              <a:rPr lang="en-US" sz="2400" b="1"/>
              <a:t> of a Differentiated Classroom</a:t>
            </a:r>
          </a:p>
        </p:txBody>
      </p:sp>
      <p:sp>
        <p:nvSpPr>
          <p:cNvPr id="26627" name="Rectangle 3"/>
          <p:cNvSpPr>
            <a:spLocks noGrp="1" noChangeArrowheads="1"/>
          </p:cNvSpPr>
          <p:nvPr>
            <p:ph type="body" idx="1"/>
          </p:nvPr>
        </p:nvSpPr>
        <p:spPr>
          <a:xfrm>
            <a:off x="381000" y="914400"/>
            <a:ext cx="8534400" cy="5486400"/>
          </a:xfrm>
          <a:solidFill>
            <a:schemeClr val="accent1"/>
          </a:solidFill>
          <a:ln>
            <a:solidFill>
              <a:schemeClr val="hlink"/>
            </a:solidFill>
          </a:ln>
          <a:effectLst>
            <a:outerShdw dist="35921" dir="2700000" algn="ctr" rotWithShape="0">
              <a:schemeClr val="bg2"/>
            </a:outerShdw>
          </a:effectLst>
        </p:spPr>
        <p:txBody>
          <a:bodyPr/>
          <a:lstStyle/>
          <a:p>
            <a:pPr>
              <a:lnSpc>
                <a:spcPct val="80000"/>
              </a:lnSpc>
            </a:pPr>
            <a:r>
              <a:rPr lang="en-US" sz="2000"/>
              <a:t>The teacher is </a:t>
            </a:r>
            <a:r>
              <a:rPr lang="en-US" sz="2000" b="1">
                <a:solidFill>
                  <a:srgbClr val="FF0000"/>
                </a:solidFill>
              </a:rPr>
              <a:t>clear about</a:t>
            </a:r>
            <a:r>
              <a:rPr lang="en-US" sz="2000"/>
              <a:t> what matters in </a:t>
            </a:r>
            <a:r>
              <a:rPr lang="en-US" sz="2000" b="1">
                <a:solidFill>
                  <a:srgbClr val="FF0000"/>
                </a:solidFill>
              </a:rPr>
              <a:t>subject matter</a:t>
            </a:r>
            <a:r>
              <a:rPr lang="en-US" sz="2000">
                <a:solidFill>
                  <a:srgbClr val="FF0000"/>
                </a:solidFill>
              </a:rPr>
              <a:t>.</a:t>
            </a:r>
          </a:p>
          <a:p>
            <a:pPr>
              <a:lnSpc>
                <a:spcPct val="80000"/>
              </a:lnSpc>
              <a:buFont typeface="Wingdings" pitchFamily="2" charset="2"/>
              <a:buNone/>
            </a:pPr>
            <a:endParaRPr lang="en-US" sz="2000">
              <a:solidFill>
                <a:srgbClr val="FF0000"/>
              </a:solidFill>
            </a:endParaRPr>
          </a:p>
          <a:p>
            <a:pPr>
              <a:lnSpc>
                <a:spcPct val="80000"/>
              </a:lnSpc>
            </a:pPr>
            <a:r>
              <a:rPr lang="en-US" sz="2000"/>
              <a:t>The teacher understands, appreciates, and </a:t>
            </a:r>
            <a:r>
              <a:rPr lang="en-US" sz="2000" b="1">
                <a:solidFill>
                  <a:srgbClr val="FF0000"/>
                </a:solidFill>
              </a:rPr>
              <a:t>builds upon student differences</a:t>
            </a:r>
            <a:r>
              <a:rPr lang="en-US" sz="2000" b="1"/>
              <a:t>.</a:t>
            </a:r>
          </a:p>
          <a:p>
            <a:pPr>
              <a:lnSpc>
                <a:spcPct val="80000"/>
              </a:lnSpc>
              <a:buFont typeface="Wingdings" pitchFamily="2" charset="2"/>
              <a:buNone/>
            </a:pPr>
            <a:endParaRPr lang="en-US" sz="2000" b="1"/>
          </a:p>
          <a:p>
            <a:pPr>
              <a:lnSpc>
                <a:spcPct val="80000"/>
              </a:lnSpc>
            </a:pPr>
            <a:r>
              <a:rPr lang="en-US" sz="2000" b="1">
                <a:solidFill>
                  <a:srgbClr val="FF0000"/>
                </a:solidFill>
              </a:rPr>
              <a:t>Assessment</a:t>
            </a:r>
            <a:r>
              <a:rPr lang="en-US" sz="2000"/>
              <a:t> and </a:t>
            </a:r>
            <a:r>
              <a:rPr lang="en-US" sz="2000" b="1">
                <a:solidFill>
                  <a:srgbClr val="FF0000"/>
                </a:solidFill>
              </a:rPr>
              <a:t>instruction</a:t>
            </a:r>
            <a:r>
              <a:rPr lang="en-US" sz="2000"/>
              <a:t> are </a:t>
            </a:r>
            <a:r>
              <a:rPr lang="en-US" sz="2000" b="1">
                <a:solidFill>
                  <a:srgbClr val="FF0000"/>
                </a:solidFill>
              </a:rPr>
              <a:t>inseparable</a:t>
            </a:r>
            <a:r>
              <a:rPr lang="en-US" sz="2000"/>
              <a:t>.</a:t>
            </a:r>
          </a:p>
          <a:p>
            <a:pPr>
              <a:lnSpc>
                <a:spcPct val="80000"/>
              </a:lnSpc>
              <a:buFont typeface="Wingdings" pitchFamily="2" charset="2"/>
              <a:buNone/>
            </a:pPr>
            <a:endParaRPr lang="en-US" sz="2000"/>
          </a:p>
          <a:p>
            <a:pPr>
              <a:lnSpc>
                <a:spcPct val="80000"/>
              </a:lnSpc>
            </a:pPr>
            <a:r>
              <a:rPr lang="en-US" sz="2000"/>
              <a:t>The teacher adjusts </a:t>
            </a:r>
            <a:r>
              <a:rPr lang="en-US" sz="2000" b="1">
                <a:solidFill>
                  <a:srgbClr val="FF0000"/>
                </a:solidFill>
              </a:rPr>
              <a:t>content, process, </a:t>
            </a:r>
            <a:r>
              <a:rPr lang="en-US" sz="2000" b="1"/>
              <a:t>and</a:t>
            </a:r>
            <a:r>
              <a:rPr lang="en-US" sz="2000" b="1">
                <a:solidFill>
                  <a:srgbClr val="FF0000"/>
                </a:solidFill>
              </a:rPr>
              <a:t> product</a:t>
            </a:r>
            <a:r>
              <a:rPr lang="en-US" sz="2000"/>
              <a:t> in response to student </a:t>
            </a:r>
            <a:r>
              <a:rPr lang="en-US" sz="2000" b="1">
                <a:solidFill>
                  <a:srgbClr val="FF0000"/>
                </a:solidFill>
              </a:rPr>
              <a:t>readiness, interests</a:t>
            </a:r>
            <a:r>
              <a:rPr lang="en-US" sz="2000"/>
              <a:t>, and </a:t>
            </a:r>
            <a:r>
              <a:rPr lang="en-US" sz="2000" b="1">
                <a:solidFill>
                  <a:srgbClr val="FF0000"/>
                </a:solidFill>
              </a:rPr>
              <a:t>learning profile</a:t>
            </a:r>
            <a:r>
              <a:rPr lang="en-US" sz="2000" b="1"/>
              <a:t>.</a:t>
            </a:r>
          </a:p>
          <a:p>
            <a:pPr>
              <a:lnSpc>
                <a:spcPct val="80000"/>
              </a:lnSpc>
              <a:buFont typeface="Wingdings" pitchFamily="2" charset="2"/>
              <a:buNone/>
            </a:pPr>
            <a:endParaRPr lang="en-US" sz="2000" b="1">
              <a:solidFill>
                <a:srgbClr val="FF0000"/>
              </a:solidFill>
            </a:endParaRPr>
          </a:p>
          <a:p>
            <a:pPr>
              <a:lnSpc>
                <a:spcPct val="80000"/>
              </a:lnSpc>
            </a:pPr>
            <a:r>
              <a:rPr lang="en-US" sz="2000"/>
              <a:t>All students participate in </a:t>
            </a:r>
            <a:r>
              <a:rPr lang="en-US" sz="2000" b="1">
                <a:solidFill>
                  <a:srgbClr val="FF0000"/>
                </a:solidFill>
              </a:rPr>
              <a:t>respectful work</a:t>
            </a:r>
            <a:r>
              <a:rPr lang="en-US" sz="2000">
                <a:solidFill>
                  <a:srgbClr val="FF0000"/>
                </a:solidFill>
              </a:rPr>
              <a:t>.</a:t>
            </a:r>
          </a:p>
          <a:p>
            <a:pPr>
              <a:lnSpc>
                <a:spcPct val="80000"/>
              </a:lnSpc>
              <a:buFont typeface="Wingdings" pitchFamily="2" charset="2"/>
              <a:buNone/>
            </a:pPr>
            <a:endParaRPr lang="en-US" sz="2000"/>
          </a:p>
          <a:p>
            <a:pPr>
              <a:lnSpc>
                <a:spcPct val="80000"/>
              </a:lnSpc>
            </a:pPr>
            <a:r>
              <a:rPr lang="en-US" sz="2000"/>
              <a:t>Students and teachers are </a:t>
            </a:r>
            <a:r>
              <a:rPr lang="en-US" sz="2000" b="1">
                <a:solidFill>
                  <a:srgbClr val="FF0000"/>
                </a:solidFill>
              </a:rPr>
              <a:t>collaborators</a:t>
            </a:r>
            <a:r>
              <a:rPr lang="en-US" sz="2000"/>
              <a:t> in learning.</a:t>
            </a:r>
          </a:p>
          <a:p>
            <a:pPr>
              <a:lnSpc>
                <a:spcPct val="80000"/>
              </a:lnSpc>
              <a:buFont typeface="Wingdings" pitchFamily="2" charset="2"/>
              <a:buNone/>
            </a:pPr>
            <a:endParaRPr lang="en-US" sz="2000"/>
          </a:p>
          <a:p>
            <a:pPr>
              <a:lnSpc>
                <a:spcPct val="80000"/>
              </a:lnSpc>
            </a:pPr>
            <a:r>
              <a:rPr lang="en-US" sz="2000"/>
              <a:t>Goals of a differentiated classroom are </a:t>
            </a:r>
            <a:r>
              <a:rPr lang="en-US" sz="2000" b="1">
                <a:solidFill>
                  <a:srgbClr val="FF0000"/>
                </a:solidFill>
              </a:rPr>
              <a:t>maximum growth</a:t>
            </a:r>
            <a:r>
              <a:rPr lang="en-US" sz="2000"/>
              <a:t> and </a:t>
            </a:r>
            <a:r>
              <a:rPr lang="en-US" sz="2000" b="1">
                <a:solidFill>
                  <a:srgbClr val="FF0000"/>
                </a:solidFill>
              </a:rPr>
              <a:t>individual success</a:t>
            </a:r>
            <a:r>
              <a:rPr lang="en-US" sz="2000">
                <a:solidFill>
                  <a:srgbClr val="FF0000"/>
                </a:solidFill>
              </a:rPr>
              <a:t>.</a:t>
            </a:r>
          </a:p>
          <a:p>
            <a:pPr>
              <a:lnSpc>
                <a:spcPct val="80000"/>
              </a:lnSpc>
              <a:buFont typeface="Wingdings" pitchFamily="2" charset="2"/>
              <a:buNone/>
            </a:pPr>
            <a:endParaRPr lang="en-US" sz="2000"/>
          </a:p>
          <a:p>
            <a:pPr>
              <a:lnSpc>
                <a:spcPct val="80000"/>
              </a:lnSpc>
            </a:pPr>
            <a:r>
              <a:rPr lang="en-US" sz="2000" b="1">
                <a:solidFill>
                  <a:srgbClr val="FF0000"/>
                </a:solidFill>
              </a:rPr>
              <a:t>Flexibility</a:t>
            </a:r>
            <a:r>
              <a:rPr lang="en-US" sz="2000"/>
              <a:t> is the hallmark of a differentiated classroom.</a:t>
            </a:r>
          </a:p>
        </p:txBody>
      </p:sp>
      <p:sp>
        <p:nvSpPr>
          <p:cNvPr id="26628" name="Text Box 4"/>
          <p:cNvSpPr txBox="1">
            <a:spLocks noChangeArrowheads="1"/>
          </p:cNvSpPr>
          <p:nvPr/>
        </p:nvSpPr>
        <p:spPr bwMode="auto">
          <a:xfrm>
            <a:off x="1295400" y="6384925"/>
            <a:ext cx="6629400" cy="244475"/>
          </a:xfrm>
          <a:prstGeom prst="rect">
            <a:avLst/>
          </a:prstGeom>
          <a:noFill/>
          <a:ln w="9525">
            <a:noFill/>
            <a:miter lim="800000"/>
            <a:headEnd/>
            <a:tailEnd/>
          </a:ln>
          <a:effectLst/>
        </p:spPr>
        <p:txBody>
          <a:bodyPr>
            <a:spAutoFit/>
          </a:bodyPr>
          <a:lstStyle/>
          <a:p>
            <a:pPr eaLnBrk="1" hangingPunct="1">
              <a:spcBef>
                <a:spcPct val="50000"/>
              </a:spcBef>
            </a:pPr>
            <a:r>
              <a:rPr lang="en-US" sz="1000" u="sng"/>
              <a:t>Source</a:t>
            </a:r>
            <a:r>
              <a:rPr lang="en-US" sz="1000"/>
              <a:t>: Tomlinson, C. (2000). </a:t>
            </a:r>
            <a:r>
              <a:rPr lang="en-US" sz="1000" i="1"/>
              <a:t>Differentiating Instruction for Academic Diversity. </a:t>
            </a:r>
            <a:r>
              <a:rPr lang="en-US" sz="1000"/>
              <a:t>San Antonio, TX: ASCD</a:t>
            </a:r>
            <a:endParaRPr lang="en-US" sz="1000" u="sng"/>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28600"/>
            <a:ext cx="8229600" cy="1600200"/>
          </a:xfrm>
        </p:spPr>
        <p:txBody>
          <a:bodyPr/>
          <a:lstStyle/>
          <a:p>
            <a:r>
              <a:rPr lang="en-US" sz="4000"/>
              <a:t>How Does Research Support DI?</a:t>
            </a:r>
          </a:p>
        </p:txBody>
      </p:sp>
      <p:sp>
        <p:nvSpPr>
          <p:cNvPr id="33795" name="Rectangle 3"/>
          <p:cNvSpPr>
            <a:spLocks noGrp="1" noChangeArrowheads="1"/>
          </p:cNvSpPr>
          <p:nvPr>
            <p:ph type="body" sz="half" idx="1"/>
          </p:nvPr>
        </p:nvSpPr>
        <p:spPr>
          <a:xfrm>
            <a:off x="304800" y="1524000"/>
            <a:ext cx="8534400" cy="4724400"/>
          </a:xfrm>
          <a:solidFill>
            <a:schemeClr val="accent1"/>
          </a:solidFill>
        </p:spPr>
        <p:txBody>
          <a:bodyPr/>
          <a:lstStyle/>
          <a:p>
            <a:pPr>
              <a:lnSpc>
                <a:spcPct val="90000"/>
              </a:lnSpc>
            </a:pPr>
            <a:r>
              <a:rPr lang="en-US" sz="2800"/>
              <a:t>Differentiated Instruction is the result of a synthesis of a number of educational theories and practices.</a:t>
            </a:r>
          </a:p>
          <a:p>
            <a:pPr>
              <a:lnSpc>
                <a:spcPct val="90000"/>
              </a:lnSpc>
            </a:pPr>
            <a:r>
              <a:rPr lang="en-US" sz="2800"/>
              <a:t>Brain research indicates that learning occurs when the learner experiences moderate challenge and relaxed alertness –readiness</a:t>
            </a:r>
          </a:p>
          <a:p>
            <a:pPr>
              <a:lnSpc>
                <a:spcPct val="90000"/>
              </a:lnSpc>
            </a:pPr>
            <a:r>
              <a:rPr lang="en-US" sz="2800"/>
              <a:t>Psychological research reveals that when interest is tapped, learners are more likely to find learning rewarding and become more autonomous as a learner.</a:t>
            </a:r>
          </a:p>
          <a:p>
            <a:pPr>
              <a:lnSpc>
                <a:spcPct val="90000"/>
              </a:lnSpc>
            </a:pPr>
            <a:endParaRPr lang="en-US" sz="2800"/>
          </a:p>
        </p:txBody>
      </p:sp>
      <p:pic>
        <p:nvPicPr>
          <p:cNvPr id="33796" name="Picture 4"/>
          <p:cNvPicPr>
            <a:picLocks noChangeAspect="1" noChangeArrowheads="1"/>
          </p:cNvPicPr>
          <p:nvPr>
            <p:ph sz="half" idx="2"/>
          </p:nvPr>
        </p:nvPicPr>
        <p:blipFill>
          <a:blip r:embed="rId3" cstate="print"/>
          <a:srcRect/>
          <a:stretch>
            <a:fillRect/>
          </a:stretch>
        </p:blipFill>
        <p:spPr>
          <a:xfrm>
            <a:off x="7162800" y="5105400"/>
            <a:ext cx="1423988" cy="1590675"/>
          </a:xfrm>
          <a:no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533400" y="533400"/>
            <a:ext cx="8229600" cy="1371600"/>
          </a:xfrm>
        </p:spPr>
        <p:txBody>
          <a:bodyPr/>
          <a:lstStyle/>
          <a:p>
            <a:r>
              <a:rPr lang="en-US" sz="4000"/>
              <a:t>                    Agenda  </a:t>
            </a:r>
            <a:br>
              <a:rPr lang="en-US" sz="4000"/>
            </a:br>
            <a:r>
              <a:rPr lang="en-US" sz="4000"/>
              <a:t>              June 26,2009</a:t>
            </a:r>
          </a:p>
        </p:txBody>
      </p:sp>
      <p:sp>
        <p:nvSpPr>
          <p:cNvPr id="104451" name="Rectangle 3"/>
          <p:cNvSpPr>
            <a:spLocks noGrp="1" noChangeArrowheads="1"/>
          </p:cNvSpPr>
          <p:nvPr>
            <p:ph type="body" idx="1"/>
          </p:nvPr>
        </p:nvSpPr>
        <p:spPr/>
        <p:txBody>
          <a:bodyPr/>
          <a:lstStyle/>
          <a:p>
            <a:pPr>
              <a:lnSpc>
                <a:spcPct val="90000"/>
              </a:lnSpc>
            </a:pPr>
            <a:r>
              <a:rPr lang="en-US" sz="2400"/>
              <a:t>Beginning our Journey</a:t>
            </a:r>
          </a:p>
          <a:p>
            <a:pPr>
              <a:lnSpc>
                <a:spcPct val="90000"/>
              </a:lnSpc>
            </a:pPr>
            <a:r>
              <a:rPr lang="en-US" sz="2400"/>
              <a:t>10 Principles of a Successful Classroom</a:t>
            </a:r>
          </a:p>
          <a:p>
            <a:pPr>
              <a:lnSpc>
                <a:spcPct val="90000"/>
              </a:lnSpc>
            </a:pPr>
            <a:r>
              <a:rPr lang="en-US" sz="2400"/>
              <a:t>Differentiation Overview – power point</a:t>
            </a:r>
          </a:p>
          <a:p>
            <a:pPr>
              <a:lnSpc>
                <a:spcPct val="90000"/>
              </a:lnSpc>
            </a:pPr>
            <a:r>
              <a:rPr lang="en-US" sz="2400"/>
              <a:t>Centers – How to sheets, Exit Cards, Special Child, Totally Ten, Powerful Facilitation, Instructional Strategies, Differentiation Grid, Student Responsibility </a:t>
            </a:r>
          </a:p>
          <a:p>
            <a:pPr>
              <a:lnSpc>
                <a:spcPct val="90000"/>
              </a:lnSpc>
            </a:pPr>
            <a:r>
              <a:rPr lang="en-US" sz="2400"/>
              <a:t>Gum Drop Houses</a:t>
            </a:r>
          </a:p>
          <a:p>
            <a:pPr>
              <a:lnSpc>
                <a:spcPct val="90000"/>
              </a:lnSpc>
            </a:pPr>
            <a:r>
              <a:rPr lang="en-US" sz="2400"/>
              <a:t>Rubrics</a:t>
            </a:r>
          </a:p>
          <a:p>
            <a:pPr>
              <a:lnSpc>
                <a:spcPct val="90000"/>
              </a:lnSpc>
            </a:pPr>
            <a:r>
              <a:rPr lang="en-US" sz="2400"/>
              <a:t>Assessment</a:t>
            </a:r>
          </a:p>
          <a:p>
            <a:pPr>
              <a:lnSpc>
                <a:spcPct val="90000"/>
              </a:lnSpc>
            </a:pPr>
            <a:endParaRPr lang="en-US" sz="2400"/>
          </a:p>
          <a:p>
            <a:pPr>
              <a:lnSpc>
                <a:spcPct val="90000"/>
              </a:lnSpc>
              <a:buFont typeface="Wingdings" pitchFamily="2" charset="2"/>
              <a:buNone/>
            </a:pPr>
            <a:endParaRPr lang="en-US"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0" y="0"/>
            <a:ext cx="9144000" cy="460375"/>
          </a:xfrm>
          <a:prstGeom prst="rect">
            <a:avLst/>
          </a:prstGeom>
          <a:solidFill>
            <a:schemeClr val="bg1"/>
          </a:solidFill>
          <a:ln w="3175" algn="ctr">
            <a:solidFill>
              <a:schemeClr val="tx1"/>
            </a:solidFill>
            <a:miter lim="800000"/>
            <a:headEnd/>
            <a:tailEnd/>
          </a:ln>
          <a:effectLst/>
        </p:spPr>
        <p:txBody>
          <a:bodyPr>
            <a:spAutoFit/>
          </a:bodyPr>
          <a:lstStyle/>
          <a:p>
            <a:pPr algn="ctr" eaLnBrk="1" hangingPunct="1">
              <a:spcBef>
                <a:spcPct val="50000"/>
              </a:spcBef>
            </a:pPr>
            <a:r>
              <a:rPr lang="en-US" sz="2400" b="1">
                <a:solidFill>
                  <a:srgbClr val="3333FF"/>
                </a:solidFill>
              </a:rPr>
              <a:t>OPTIONS FOR DIFFERENTIATION OF INSTRUCTION</a:t>
            </a:r>
          </a:p>
        </p:txBody>
      </p:sp>
      <p:sp>
        <p:nvSpPr>
          <p:cNvPr id="115715" name="AutoShape 3"/>
          <p:cNvSpPr>
            <a:spLocks noChangeArrowheads="1"/>
          </p:cNvSpPr>
          <p:nvPr/>
        </p:nvSpPr>
        <p:spPr bwMode="auto">
          <a:xfrm>
            <a:off x="533400" y="762000"/>
            <a:ext cx="2057400" cy="914400"/>
          </a:xfrm>
          <a:prstGeom prst="wedgeRoundRectCallout">
            <a:avLst>
              <a:gd name="adj1" fmla="val -1542"/>
              <a:gd name="adj2" fmla="val 103301"/>
              <a:gd name="adj3" fmla="val 16667"/>
            </a:avLst>
          </a:prstGeom>
          <a:noFill/>
          <a:ln w="57150" cmpd="thickThin" algn="ctr">
            <a:solidFill>
              <a:schemeClr val="tx1"/>
            </a:solidFill>
            <a:miter lim="800000"/>
            <a:headEnd/>
            <a:tailEnd/>
          </a:ln>
          <a:effectLst/>
        </p:spPr>
        <p:txBody>
          <a:bodyPr/>
          <a:lstStyle/>
          <a:p>
            <a:pPr algn="ctr" eaLnBrk="1" hangingPunct="1">
              <a:spcBef>
                <a:spcPct val="50000"/>
              </a:spcBef>
            </a:pPr>
            <a:r>
              <a:rPr lang="en-US" sz="1600"/>
              <a:t>To Differentiate Instruction By Readiness</a:t>
            </a:r>
          </a:p>
        </p:txBody>
      </p:sp>
      <p:sp>
        <p:nvSpPr>
          <p:cNvPr id="115716" name="AutoShape 4"/>
          <p:cNvSpPr>
            <a:spLocks noChangeArrowheads="1"/>
          </p:cNvSpPr>
          <p:nvPr/>
        </p:nvSpPr>
        <p:spPr bwMode="auto">
          <a:xfrm>
            <a:off x="3429000" y="762000"/>
            <a:ext cx="2057400" cy="914400"/>
          </a:xfrm>
          <a:prstGeom prst="wedgeRoundRectCallout">
            <a:avLst>
              <a:gd name="adj1" fmla="val -2236"/>
              <a:gd name="adj2" fmla="val 95139"/>
              <a:gd name="adj3" fmla="val 16667"/>
            </a:avLst>
          </a:prstGeom>
          <a:noFill/>
          <a:ln w="57150" cmpd="thickThin" algn="ctr">
            <a:solidFill>
              <a:schemeClr val="tx1"/>
            </a:solidFill>
            <a:miter lim="800000"/>
            <a:headEnd/>
            <a:tailEnd/>
          </a:ln>
          <a:effectLst/>
        </p:spPr>
        <p:txBody>
          <a:bodyPr/>
          <a:lstStyle/>
          <a:p>
            <a:pPr algn="ctr" eaLnBrk="1" hangingPunct="1">
              <a:spcBef>
                <a:spcPct val="50000"/>
              </a:spcBef>
            </a:pPr>
            <a:r>
              <a:rPr lang="en-US" sz="1600"/>
              <a:t>To Differentiate Instruction By Interest</a:t>
            </a:r>
          </a:p>
        </p:txBody>
      </p:sp>
      <p:sp>
        <p:nvSpPr>
          <p:cNvPr id="115717" name="AutoShape 5"/>
          <p:cNvSpPr>
            <a:spLocks noChangeArrowheads="1"/>
          </p:cNvSpPr>
          <p:nvPr/>
        </p:nvSpPr>
        <p:spPr bwMode="auto">
          <a:xfrm>
            <a:off x="6477000" y="762000"/>
            <a:ext cx="2057400" cy="914400"/>
          </a:xfrm>
          <a:prstGeom prst="wedgeRoundRectCallout">
            <a:avLst>
              <a:gd name="adj1" fmla="val 2931"/>
              <a:gd name="adj2" fmla="val 98440"/>
              <a:gd name="adj3" fmla="val 16667"/>
            </a:avLst>
          </a:prstGeom>
          <a:noFill/>
          <a:ln w="57150" cmpd="thickThin" algn="ctr">
            <a:solidFill>
              <a:schemeClr val="tx1"/>
            </a:solidFill>
            <a:miter lim="800000"/>
            <a:headEnd/>
            <a:tailEnd/>
          </a:ln>
          <a:effectLst/>
        </p:spPr>
        <p:txBody>
          <a:bodyPr/>
          <a:lstStyle/>
          <a:p>
            <a:pPr algn="ctr" eaLnBrk="1" hangingPunct="1">
              <a:spcBef>
                <a:spcPct val="50000"/>
              </a:spcBef>
            </a:pPr>
            <a:r>
              <a:rPr lang="en-US" sz="1600"/>
              <a:t>To Differentiate Instruction by Learning Profile</a:t>
            </a:r>
          </a:p>
        </p:txBody>
      </p:sp>
      <p:graphicFrame>
        <p:nvGraphicFramePr>
          <p:cNvPr id="115742" name="Group 30"/>
          <p:cNvGraphicFramePr>
            <a:graphicFrameLocks noGrp="1"/>
          </p:cNvGraphicFramePr>
          <p:nvPr/>
        </p:nvGraphicFramePr>
        <p:xfrm>
          <a:off x="457200" y="2133600"/>
          <a:ext cx="8305800" cy="4419601"/>
        </p:xfrm>
        <a:graphic>
          <a:graphicData uri="http://schemas.openxmlformats.org/drawingml/2006/table">
            <a:tbl>
              <a:tblPr/>
              <a:tblGrid>
                <a:gridCol w="2768600"/>
                <a:gridCol w="2768600"/>
                <a:gridCol w="2768600"/>
              </a:tblGrid>
              <a:tr h="248443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add or remove scaffolding</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vary difficulty level of text &amp;  equalizer adjustments (complexity, open-endedness, etc.</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supplementary materials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adjust task familiarity</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vary direct instruction by small group</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adjust proximity of ideas to student experience</a:t>
                      </a:r>
                    </a:p>
                  </a:txBody>
                  <a:tcPr horzOverflow="overflow">
                    <a:lnL w="28575" cap="flat" cmpd="thickThin" algn="ctr">
                      <a:solidFill>
                        <a:schemeClr val="tx1"/>
                      </a:solidFill>
                      <a:prstDash val="solid"/>
                      <a:round/>
                      <a:headEnd type="none" w="med" len="med"/>
                      <a:tailEnd type="none" w="med" len="med"/>
                    </a:lnL>
                    <a:lnR w="12700" cap="flat" cmpd="thickThin" algn="ctr">
                      <a:solidFill>
                        <a:schemeClr val="tx1"/>
                      </a:solidFill>
                      <a:prstDash val="solid"/>
                      <a:round/>
                      <a:headEnd type="none" w="med" len="med"/>
                      <a:tailEnd type="none" w="med" len="med"/>
                    </a:lnR>
                    <a:lnT w="28575" cap="flat" cmpd="thickThin" algn="ctr">
                      <a:solidFill>
                        <a:schemeClr val="tx1"/>
                      </a:solidFill>
                      <a:prstDash val="solid"/>
                      <a:round/>
                      <a:headEnd type="none" w="med" len="med"/>
                      <a:tailEnd type="none" w="med" len="med"/>
                    </a:lnT>
                    <a:lnB w="12700" cap="flat" cmpd="thickThin"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encourage application of broad concepts &amp; principles to student interest areas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give choice of mode of expressing learning</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use interest-based mentoring of adults or more expert-like peers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give choice of tasks and products (including student designed options)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give broad access to varied materials &amp; technologies</a:t>
                      </a:r>
                    </a:p>
                  </a:txBody>
                  <a:tcPr horzOverflow="overflow">
                    <a:lnL w="12700" cap="flat" cmpd="thickThin" algn="ctr">
                      <a:solidFill>
                        <a:schemeClr val="tx1"/>
                      </a:solidFill>
                      <a:prstDash val="solid"/>
                      <a:round/>
                      <a:headEnd type="none" w="med" len="med"/>
                      <a:tailEnd type="none" w="med" len="med"/>
                    </a:lnL>
                    <a:lnR w="12700" cap="flat" cmpd="thickThin" algn="ctr">
                      <a:solidFill>
                        <a:schemeClr val="tx1"/>
                      </a:solidFill>
                      <a:prstDash val="solid"/>
                      <a:round/>
                      <a:headEnd type="none" w="med" len="med"/>
                      <a:tailEnd type="none" w="med" len="med"/>
                    </a:lnR>
                    <a:lnT w="28575" cap="flat" cmpd="thickThin" algn="ctr">
                      <a:solidFill>
                        <a:schemeClr val="tx1"/>
                      </a:solidFill>
                      <a:prstDash val="solid"/>
                      <a:round/>
                      <a:headEnd type="none" w="med" len="med"/>
                      <a:tailEnd type="none" w="med" len="med"/>
                    </a:lnT>
                    <a:lnB w="12700" cap="flat" cmpd="thickThin"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create an environment with flexible learning spaces and options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allow working alone or working with peers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use part-to-whole and whole-to-part approaches</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Vary teacher mode of presentation (visual, auditory, kinesthetic, concrete, abstract)</a:t>
                      </a:r>
                    </a:p>
                    <a:p>
                      <a:pPr marL="0" marR="0" lvl="0" indent="0" algn="l" defTabSz="914400" rtl="0" eaLnBrk="1" fontAlgn="base" latinLnBrk="0" hangingPunct="1">
                        <a:lnSpc>
                          <a:spcPct val="100000"/>
                        </a:lnSpc>
                        <a:spcBef>
                          <a:spcPct val="20000"/>
                        </a:spcBef>
                        <a:spcAft>
                          <a:spcPct val="0"/>
                        </a:spcAft>
                        <a:buClr>
                          <a:schemeClr val="tx1"/>
                        </a:buClr>
                        <a:buSzPct val="75000"/>
                        <a:buFont typeface="Arial" charset="0"/>
                        <a:buChar char="٭"/>
                        <a:tabLst/>
                      </a:pPr>
                      <a:r>
                        <a:rPr kumimoji="0" lang="en-US" sz="1200" b="0" i="0" u="none" strike="noStrike" cap="none" normalizeH="0" baseline="0" smtClean="0">
                          <a:ln>
                            <a:noFill/>
                          </a:ln>
                          <a:solidFill>
                            <a:schemeClr val="tx1"/>
                          </a:solidFill>
                          <a:effectLst/>
                          <a:latin typeface="Arial" charset="0"/>
                        </a:rPr>
                        <a:t> adjust for gender, culture, language differences.</a:t>
                      </a:r>
                    </a:p>
                  </a:txBody>
                  <a:tcPr horzOverflow="overflow">
                    <a:lnL w="12700" cap="flat" cmpd="thickThin" algn="ctr">
                      <a:solidFill>
                        <a:schemeClr val="tx1"/>
                      </a:solidFill>
                      <a:prstDash val="solid"/>
                      <a:round/>
                      <a:headEnd type="none" w="med" len="med"/>
                      <a:tailEnd type="none" w="med" len="med"/>
                    </a:lnL>
                    <a:lnR w="28575" cap="flat" cmpd="thickThin" algn="ctr">
                      <a:solidFill>
                        <a:schemeClr val="tx1"/>
                      </a:solidFill>
                      <a:prstDash val="solid"/>
                      <a:round/>
                      <a:headEnd type="none" w="med" len="med"/>
                      <a:tailEnd type="none" w="med" len="med"/>
                    </a:lnR>
                    <a:lnT w="28575" cap="flat" cmpd="thickThin" algn="ctr">
                      <a:solidFill>
                        <a:schemeClr val="tx1"/>
                      </a:solidFill>
                      <a:prstDash val="solid"/>
                      <a:round/>
                      <a:headEnd type="none" w="med" len="med"/>
                      <a:tailEnd type="none" w="med" len="med"/>
                    </a:lnT>
                    <a:lnB w="12700" cap="flat" cmpd="thickThin" algn="ctr">
                      <a:solidFill>
                        <a:schemeClr val="tx1"/>
                      </a:solidFill>
                      <a:prstDash val="solid"/>
                      <a:round/>
                      <a:headEnd type="none" w="med" len="med"/>
                      <a:tailEnd type="none" w="med" len="med"/>
                    </a:lnB>
                    <a:lnTlToBr>
                      <a:noFill/>
                    </a:lnTlToBr>
                    <a:lnBlToTr>
                      <a:noFill/>
                    </a:lnBlToTr>
                    <a:solidFill>
                      <a:schemeClr val="accent1"/>
                    </a:solidFill>
                  </a:tcPr>
                </a:tc>
              </a:tr>
              <a:tr h="1935163">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200" b="0" i="0" u="sng" strike="noStrike" cap="none" normalizeH="0" baseline="0" smtClean="0">
                          <a:ln>
                            <a:noFill/>
                          </a:ln>
                          <a:solidFill>
                            <a:schemeClr val="tx1"/>
                          </a:solidFill>
                          <a:effectLst/>
                          <a:latin typeface="Arial" charset="0"/>
                        </a:rPr>
                        <a:t>useful instructional strategies:</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200" b="0" i="0" u="none" strike="noStrike" cap="none" normalizeH="0" baseline="0" smtClean="0">
                          <a:ln>
                            <a:noFill/>
                          </a:ln>
                          <a:solidFill>
                            <a:schemeClr val="tx1"/>
                          </a:solidFill>
                          <a:effectLst/>
                          <a:latin typeface="Arial" charset="0"/>
                        </a:rPr>
                        <a:t>- tiered activities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Tiered products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compacting</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learning contracts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tiered tasks/alternative forms of     assessment</a:t>
                      </a:r>
                    </a:p>
                  </a:txBody>
                  <a:tcPr horzOverflow="overflow">
                    <a:lnL w="28575" cap="flat" cmpd="thickThin" algn="ctr">
                      <a:solidFill>
                        <a:schemeClr val="tx1"/>
                      </a:solidFill>
                      <a:prstDash val="solid"/>
                      <a:round/>
                      <a:headEnd type="none" w="med" len="med"/>
                      <a:tailEnd type="none" w="med" len="med"/>
                    </a:lnL>
                    <a:lnR w="12700" cap="flat" cmpd="thickThin" algn="ctr">
                      <a:solidFill>
                        <a:schemeClr val="tx1"/>
                      </a:solidFill>
                      <a:prstDash val="solid"/>
                      <a:round/>
                      <a:headEnd type="none" w="med" len="med"/>
                      <a:tailEnd type="none" w="med" len="med"/>
                    </a:lnR>
                    <a:lnT w="12700" cap="flat" cmpd="thickThin" algn="ctr">
                      <a:solidFill>
                        <a:schemeClr val="tx1"/>
                      </a:solidFill>
                      <a:prstDash val="solid"/>
                      <a:round/>
                      <a:headEnd type="none" w="med" len="med"/>
                      <a:tailEnd type="none" w="med" len="med"/>
                    </a:lnT>
                    <a:lnB w="28575" cap="flat" cmpd="thickThin"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200" b="0" i="0" u="sng" strike="noStrike" cap="none" normalizeH="0" baseline="0" smtClean="0">
                          <a:ln>
                            <a:noFill/>
                          </a:ln>
                          <a:solidFill>
                            <a:schemeClr val="tx1"/>
                          </a:solidFill>
                          <a:effectLst/>
                          <a:latin typeface="Arial" charset="0"/>
                        </a:rPr>
                        <a:t>useful instructional strategies: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interest centers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interest groups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enrichment clusters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group investigation</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choice boards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MI options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internet mentors</a:t>
                      </a:r>
                    </a:p>
                  </a:txBody>
                  <a:tcPr horzOverflow="overflow">
                    <a:lnL w="12700" cap="flat" cmpd="thickThin" algn="ctr">
                      <a:solidFill>
                        <a:schemeClr val="tx1"/>
                      </a:solidFill>
                      <a:prstDash val="solid"/>
                      <a:round/>
                      <a:headEnd type="none" w="med" len="med"/>
                      <a:tailEnd type="none" w="med" len="med"/>
                    </a:lnL>
                    <a:lnR w="12700" cap="flat" cmpd="thickThin" algn="ctr">
                      <a:solidFill>
                        <a:schemeClr val="tx1"/>
                      </a:solidFill>
                      <a:prstDash val="solid"/>
                      <a:round/>
                      <a:headEnd type="none" w="med" len="med"/>
                      <a:tailEnd type="none" w="med" len="med"/>
                    </a:lnR>
                    <a:lnT w="12700" cap="flat" cmpd="thickThin" algn="ctr">
                      <a:solidFill>
                        <a:schemeClr val="tx1"/>
                      </a:solidFill>
                      <a:prstDash val="solid"/>
                      <a:round/>
                      <a:headEnd type="none" w="med" len="med"/>
                      <a:tailEnd type="none" w="med" len="med"/>
                    </a:lnT>
                    <a:lnB w="28575" cap="flat" cmpd="thickThin"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200" b="0" i="0" u="sng" strike="noStrike" cap="none" normalizeH="0" baseline="0" smtClean="0">
                          <a:ln>
                            <a:noFill/>
                          </a:ln>
                          <a:solidFill>
                            <a:schemeClr val="tx1"/>
                          </a:solidFill>
                          <a:effectLst/>
                          <a:latin typeface="Arial" charset="0"/>
                        </a:rPr>
                        <a:t>useful instructional strategies: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multi-ability cooperative tasks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MI options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Triarchic options</a:t>
                      </a:r>
                    </a:p>
                    <a:p>
                      <a:pPr marL="0" marR="0" lvl="0" indent="0" algn="l" defTabSz="914400" rtl="0" eaLnBrk="1" fontAlgn="base" latinLnBrk="0" hangingPunct="1">
                        <a:lnSpc>
                          <a:spcPct val="100000"/>
                        </a:lnSpc>
                        <a:spcBef>
                          <a:spcPct val="20000"/>
                        </a:spcBef>
                        <a:spcAft>
                          <a:spcPct val="0"/>
                        </a:spcAft>
                        <a:buClr>
                          <a:schemeClr val="bg2"/>
                        </a:buClr>
                        <a:buSzPct val="75000"/>
                        <a:buFontTx/>
                        <a:buChar char="-"/>
                        <a:tabLst/>
                      </a:pPr>
                      <a:r>
                        <a:rPr kumimoji="0" lang="en-US" sz="1200" b="0" i="0" u="none" strike="noStrike" cap="none" normalizeH="0" baseline="0" smtClean="0">
                          <a:ln>
                            <a:noFill/>
                          </a:ln>
                          <a:solidFill>
                            <a:schemeClr val="tx1"/>
                          </a:solidFill>
                          <a:effectLst/>
                          <a:latin typeface="Arial" charset="0"/>
                        </a:rPr>
                        <a:t> 4-MAT</a:t>
                      </a:r>
                    </a:p>
                  </a:txBody>
                  <a:tcPr horzOverflow="overflow">
                    <a:lnL w="12700" cap="flat" cmpd="thickThin" algn="ctr">
                      <a:solidFill>
                        <a:schemeClr val="tx1"/>
                      </a:solidFill>
                      <a:prstDash val="solid"/>
                      <a:round/>
                      <a:headEnd type="none" w="med" len="med"/>
                      <a:tailEnd type="none" w="med" len="med"/>
                    </a:lnL>
                    <a:lnR w="28575" cap="flat" cmpd="thickThin" algn="ctr">
                      <a:solidFill>
                        <a:schemeClr val="tx1"/>
                      </a:solidFill>
                      <a:prstDash val="solid"/>
                      <a:round/>
                      <a:headEnd type="none" w="med" len="med"/>
                      <a:tailEnd type="none" w="med" len="med"/>
                    </a:lnR>
                    <a:lnT w="12700" cap="flat" cmpd="thickThin" algn="ctr">
                      <a:solidFill>
                        <a:schemeClr val="tx1"/>
                      </a:solidFill>
                      <a:prstDash val="solid"/>
                      <a:round/>
                      <a:headEnd type="none" w="med" len="med"/>
                      <a:tailEnd type="none" w="med" len="med"/>
                    </a:lnT>
                    <a:lnB w="28575" cap="flat" cmpd="thickThin"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5732" name="Text Box 20"/>
          <p:cNvSpPr txBox="1">
            <a:spLocks noChangeArrowheads="1"/>
          </p:cNvSpPr>
          <p:nvPr/>
        </p:nvSpPr>
        <p:spPr bwMode="auto">
          <a:xfrm>
            <a:off x="6172200" y="6248400"/>
            <a:ext cx="2362200" cy="244475"/>
          </a:xfrm>
          <a:prstGeom prst="rect">
            <a:avLst/>
          </a:prstGeom>
          <a:noFill/>
          <a:ln w="57150" cmpd="thickThin" algn="ctr">
            <a:noFill/>
            <a:miter lim="800000"/>
            <a:headEnd/>
            <a:tailEnd/>
          </a:ln>
          <a:effectLst/>
        </p:spPr>
        <p:txBody>
          <a:bodyPr>
            <a:spAutoFit/>
          </a:bodyPr>
          <a:lstStyle/>
          <a:p>
            <a:pPr algn="r" eaLnBrk="1" hangingPunct="1">
              <a:spcBef>
                <a:spcPct val="50000"/>
              </a:spcBef>
            </a:pPr>
            <a:r>
              <a:rPr lang="en-US" sz="1000"/>
              <a:t>CA Tomlinson, UVa ‘97</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themeOverride>
</file>

<file path=docProps/app.xml><?xml version="1.0" encoding="utf-8"?>
<Properties xmlns="http://schemas.openxmlformats.org/officeDocument/2006/extended-properties" xmlns:vt="http://schemas.openxmlformats.org/officeDocument/2006/docPropsVTypes">
  <Template>Network</Template>
  <TotalTime>627</TotalTime>
  <Words>1944</Words>
  <Application>Microsoft Office PowerPoint</Application>
  <PresentationFormat>On-screen Show (4:3)</PresentationFormat>
  <Paragraphs>292</Paragraphs>
  <Slides>27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Times New Roman</vt:lpstr>
      <vt:lpstr>Arial</vt:lpstr>
      <vt:lpstr>Wingdings</vt:lpstr>
      <vt:lpstr>Arial Black</vt:lpstr>
      <vt:lpstr>Verdana</vt:lpstr>
      <vt:lpstr>Verdana Ref</vt:lpstr>
      <vt:lpstr>Gill Sans MT</vt:lpstr>
      <vt:lpstr>Pixel</vt:lpstr>
      <vt:lpstr> Beginning Our Journey   </vt:lpstr>
      <vt:lpstr>The Ten Principles of Successful Classrooms</vt:lpstr>
      <vt:lpstr>Slide 3</vt:lpstr>
      <vt:lpstr>DIFFERENTIATED INSTRUCTION</vt:lpstr>
      <vt:lpstr>What is Differentiated Instruction?</vt:lpstr>
      <vt:lpstr>Key Principles of a Differentiated Classroom</vt:lpstr>
      <vt:lpstr>How Does Research Support DI?</vt:lpstr>
      <vt:lpstr>                    Agenda                 June 26,2009</vt:lpstr>
      <vt:lpstr>Slide 9</vt:lpstr>
      <vt:lpstr>Planning Lessons</vt:lpstr>
      <vt:lpstr>Planning Lessons</vt:lpstr>
      <vt:lpstr>Planning Lessons</vt:lpstr>
      <vt:lpstr>Assessing Your Students</vt:lpstr>
      <vt:lpstr>Differentiating By Content</vt:lpstr>
      <vt:lpstr>Differentiating By Process</vt:lpstr>
      <vt:lpstr>Differentiating By Product</vt:lpstr>
      <vt:lpstr>                 Tiered Instruction</vt:lpstr>
      <vt:lpstr>Center Tips</vt:lpstr>
      <vt:lpstr>A Student who UNDERSTANDS Something can…</vt:lpstr>
      <vt:lpstr>          Exit                  Cards </vt:lpstr>
      <vt:lpstr>Exit Cards Continued</vt:lpstr>
      <vt:lpstr>What conclusions can we draw about learning in a Differentiated Classroom?</vt:lpstr>
      <vt:lpstr>     New Home Builder Seeks Answer to Your Dreams</vt:lpstr>
      <vt:lpstr>Comparison of Types of Assessment</vt:lpstr>
      <vt:lpstr>Checking for Understanding </vt:lpstr>
      <vt:lpstr>Types of Formative Assessment</vt:lpstr>
      <vt:lpstr>Exit Card</vt:lpstr>
    </vt:vector>
  </TitlesOfParts>
  <Company>Manchester Twp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Differentiated Instruction?</dc:title>
  <dc:creator>Manchester Twp. Schools </dc:creator>
  <cp:lastModifiedBy>Northfield Board of Education</cp:lastModifiedBy>
  <cp:revision>15</cp:revision>
  <dcterms:created xsi:type="dcterms:W3CDTF">2004-11-19T18:41:43Z</dcterms:created>
  <dcterms:modified xsi:type="dcterms:W3CDTF">2010-01-19T21:08:20Z</dcterms:modified>
</cp:coreProperties>
</file>